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601" r:id="rId1"/>
  </p:sldMasterIdLst>
  <p:notesMasterIdLst>
    <p:notesMasterId r:id="rId18"/>
  </p:notesMasterIdLst>
  <p:handoutMasterIdLst>
    <p:handoutMasterId r:id="rId19"/>
  </p:handoutMasterIdLst>
  <p:sldIdLst>
    <p:sldId id="294" r:id="rId2"/>
    <p:sldId id="290" r:id="rId3"/>
    <p:sldId id="273" r:id="rId4"/>
    <p:sldId id="275" r:id="rId5"/>
    <p:sldId id="283" r:id="rId6"/>
    <p:sldId id="284" r:id="rId7"/>
    <p:sldId id="276" r:id="rId8"/>
    <p:sldId id="285" r:id="rId9"/>
    <p:sldId id="287" r:id="rId10"/>
    <p:sldId id="286" r:id="rId11"/>
    <p:sldId id="277" r:id="rId12"/>
    <p:sldId id="281" r:id="rId13"/>
    <p:sldId id="293" r:id="rId14"/>
    <p:sldId id="292" r:id="rId15"/>
    <p:sldId id="261" r:id="rId16"/>
    <p:sldId id="260" r:id="rId1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uthenticate and connect with Microsoft Graph" id="{7E829F76-CD83-44A3-B3F7-007301260BD8}">
          <p14:sldIdLst>
            <p14:sldId id="294"/>
            <p14:sldId id="290"/>
          </p14:sldIdLst>
        </p14:section>
        <p14:section name="Scopes and consent in the v2.0 endpoint" id="{028F90B5-6AF9-44A4-84A1-4146B086D76A}">
          <p14:sldIdLst>
            <p14:sldId id="273"/>
            <p14:sldId id="275"/>
            <p14:sldId id="283"/>
            <p14:sldId id="284"/>
            <p14:sldId id="276"/>
            <p14:sldId id="285"/>
            <p14:sldId id="287"/>
            <p14:sldId id="286"/>
            <p14:sldId id="277"/>
            <p14:sldId id="281"/>
            <p14:sldId id="293"/>
          </p14:sldIdLst>
        </p14:section>
        <p14:section name="Summary" id="{0515D85C-C91E-4BDB-B673-651C2D8A364D}">
          <p14:sldIdLst>
            <p14:sldId id="292"/>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787878"/>
    <a:srgbClr val="595959"/>
    <a:srgbClr val="A6A6A6"/>
    <a:srgbClr val="7F7F7F"/>
    <a:srgbClr val="00BCF2"/>
    <a:srgbClr val="FFFFFF"/>
    <a:srgbClr val="000A18"/>
    <a:srgbClr val="BCEEFC"/>
    <a:srgbClr val="FFB6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66" autoAdjust="0"/>
    <p:restoredTop sz="95303" autoAdjust="0"/>
  </p:normalViewPr>
  <p:slideViewPr>
    <p:cSldViewPr snapToGrid="0">
      <p:cViewPr varScale="1">
        <p:scale>
          <a:sx n="108" d="100"/>
          <a:sy n="108" d="100"/>
        </p:scale>
        <p:origin x="78" y="114"/>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3/13/2018 4:33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jpeg>
</file>

<file path=ppt/media/image4.jpg>
</file>

<file path=ppt/media/image5.jp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3/13/2018 4:33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3/13/2018 4:33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30881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admin can pre-consent to the permissions for all users in the organization for delegated permissions.</a:t>
            </a:r>
          </a:p>
          <a:p>
            <a:endParaRPr lang="en-US" dirty="0"/>
          </a:p>
          <a:p>
            <a:r>
              <a:rPr lang="en-US" dirty="0"/>
              <a:t>Note the text at bottom:  </a:t>
            </a:r>
            <a:r>
              <a:rPr lang="en-US" sz="900" b="0" i="0" kern="1200" dirty="0">
                <a:solidFill>
                  <a:schemeClr val="tx1"/>
                </a:solidFill>
                <a:effectLst/>
                <a:latin typeface="Segoe UI Light" pitchFamily="34" charset="0"/>
                <a:ea typeface="+mn-ea"/>
                <a:cs typeface="+mn-cs"/>
              </a:rPr>
              <a:t>If you agree, this app will be granted the specified application permission(s) to resources belonging to all users in your organization, and delegated permission(s) to resources belonging to the signed-in user.</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If an application requires additional permissions that require admin consent, can direct user to the admin consent URL where they will have to log in as a user with administrative privileges.</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3/13/2018 4:33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8647221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example, the app</a:t>
            </a:r>
            <a:r>
              <a:rPr lang="en-US" baseline="0" dirty="0"/>
              <a:t> is requesting a token including the </a:t>
            </a:r>
            <a:r>
              <a:rPr lang="en-US" baseline="0" dirty="0" err="1"/>
              <a:t>Mail.Send</a:t>
            </a:r>
            <a:r>
              <a:rPr lang="en-US" baseline="0" dirty="0"/>
              <a:t> scope which has not been consented yet. </a:t>
            </a:r>
            <a:r>
              <a:rPr lang="en-US" baseline="0" dirty="0" err="1"/>
              <a:t>AcquireTokenSilentAsync</a:t>
            </a:r>
            <a:r>
              <a:rPr lang="en-US" baseline="0" dirty="0"/>
              <a:t> looks in the cache for a token matching the user and scope, then tries the refresh token, and fails. When it fails, the user is notified of the missing scope with a link to visit the /authorize endpoint.</a:t>
            </a:r>
          </a:p>
          <a:p>
            <a:endParaRPr lang="en-US" baseline="0" dirty="0"/>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3/13/2018 4:33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4577793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3/13/2018 4:33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749137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3/13/2018 4:33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094389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3/13/2018 4:33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3/13/2018 4:33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3/13/2018 4:33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94830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In Azure AD and OAuth, these types of permissions are called </a:t>
            </a:r>
            <a:r>
              <a:rPr lang="en-US" sz="900" b="0" i="1" kern="1200" dirty="0">
                <a:solidFill>
                  <a:schemeClr val="tx1"/>
                </a:solidFill>
                <a:effectLst/>
                <a:latin typeface="Segoe UI Light" pitchFamily="34" charset="0"/>
                <a:ea typeface="+mn-ea"/>
                <a:cs typeface="+mn-cs"/>
              </a:rPr>
              <a:t>scopes</a:t>
            </a:r>
            <a:r>
              <a:rPr lang="en-US" sz="900" b="0" i="0" kern="1200" dirty="0">
                <a:solidFill>
                  <a:schemeClr val="tx1"/>
                </a:solidFill>
                <a:effectLst/>
                <a:latin typeface="Segoe UI Light" pitchFamily="34" charset="0"/>
                <a:ea typeface="+mn-ea"/>
                <a:cs typeface="+mn-cs"/>
              </a:rPr>
              <a:t>. </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3/13/2018 4:33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7622351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a:solidFill>
                  <a:schemeClr val="tx1"/>
                </a:solidFill>
                <a:effectLst/>
                <a:latin typeface="Segoe UI Light" pitchFamily="34" charset="0"/>
                <a:ea typeface="+mn-ea"/>
                <a:cs typeface="+mn-cs"/>
              </a:rPr>
              <a:t>For delegated permissions, the </a:t>
            </a:r>
            <a:r>
              <a:rPr lang="en-US" sz="900" b="0" i="1" kern="1200" dirty="0">
                <a:solidFill>
                  <a:schemeClr val="tx1"/>
                </a:solidFill>
                <a:effectLst/>
                <a:latin typeface="Segoe UI Light" pitchFamily="34" charset="0"/>
                <a:ea typeface="+mn-ea"/>
                <a:cs typeface="+mn-cs"/>
              </a:rPr>
              <a:t>effective permissions</a:t>
            </a:r>
            <a:r>
              <a:rPr lang="en-US" sz="900" b="0" i="0" kern="1200" dirty="0">
                <a:solidFill>
                  <a:schemeClr val="tx1"/>
                </a:solidFill>
                <a:effectLst/>
                <a:latin typeface="Segoe UI Light" pitchFamily="34" charset="0"/>
                <a:ea typeface="+mn-ea"/>
                <a:cs typeface="+mn-cs"/>
              </a:rPr>
              <a:t> of your app will be the least privileged intersection of the delegated permissions the app has been granted (via consent) and the privileges of the currently signed-in user. Your app can never have more privileges than the signed-in user. </a:t>
            </a:r>
          </a:p>
          <a:p>
            <a:endParaRPr lang="en-US"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For application permissions, the </a:t>
            </a:r>
            <a:r>
              <a:rPr lang="en-US" sz="900" b="0" i="1" kern="1200" dirty="0">
                <a:solidFill>
                  <a:schemeClr val="tx1"/>
                </a:solidFill>
                <a:effectLst/>
                <a:latin typeface="Segoe UI Light" pitchFamily="34" charset="0"/>
                <a:ea typeface="+mn-ea"/>
                <a:cs typeface="+mn-cs"/>
              </a:rPr>
              <a:t>effective permissions</a:t>
            </a:r>
            <a:r>
              <a:rPr lang="en-US" sz="900" b="0" i="0" kern="1200" dirty="0">
                <a:solidFill>
                  <a:schemeClr val="tx1"/>
                </a:solidFill>
                <a:effectLst/>
                <a:latin typeface="Segoe UI Light" pitchFamily="34" charset="0"/>
                <a:ea typeface="+mn-ea"/>
                <a:cs typeface="+mn-cs"/>
              </a:rPr>
              <a:t> of your app will be the full level of privileges implied by the permission. For example, an app that has the </a:t>
            </a:r>
            <a:r>
              <a:rPr lang="en-US" sz="900" b="0" i="1" kern="1200" dirty="0" err="1">
                <a:solidFill>
                  <a:schemeClr val="tx1"/>
                </a:solidFill>
                <a:effectLst/>
                <a:latin typeface="Segoe UI Light" pitchFamily="34" charset="0"/>
                <a:ea typeface="+mn-ea"/>
                <a:cs typeface="+mn-cs"/>
              </a:rPr>
              <a:t>User.ReadWrite.All</a:t>
            </a:r>
            <a:r>
              <a:rPr lang="en-US" sz="900" b="0" i="0" kern="1200" dirty="0">
                <a:solidFill>
                  <a:schemeClr val="tx1"/>
                </a:solidFill>
                <a:effectLst/>
                <a:latin typeface="Segoe UI Light" pitchFamily="34" charset="0"/>
                <a:ea typeface="+mn-ea"/>
                <a:cs typeface="+mn-cs"/>
              </a:rPr>
              <a:t> application permission can update the profile of every user in the organization.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3/13/2018 4:33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0482070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Permission names for Microsoft Graph follow the pattern </a:t>
            </a:r>
            <a:r>
              <a:rPr lang="en-US" dirty="0" err="1"/>
              <a:t>Resource.Operation.Constraint</a:t>
            </a:r>
            <a:r>
              <a:rPr lang="en-US" dirty="0"/>
              <a:t>.</a:t>
            </a:r>
          </a:p>
          <a:p>
            <a:endParaRPr lang="en-US" dirty="0"/>
          </a:p>
          <a:p>
            <a:r>
              <a:rPr lang="en-US" dirty="0"/>
              <a:t>All: </a:t>
            </a:r>
            <a:r>
              <a:rPr lang="en-US" sz="900" b="1" dirty="0">
                <a:solidFill>
                  <a:schemeClr val="tx1"/>
                </a:solidFill>
              </a:rPr>
              <a:t>For example, </a:t>
            </a:r>
            <a:r>
              <a:rPr lang="en-US" sz="900" b="1" dirty="0" err="1">
                <a:solidFill>
                  <a:schemeClr val="tx1"/>
                </a:solidFill>
              </a:rPr>
              <a:t>User.Read.All</a:t>
            </a:r>
            <a:r>
              <a:rPr lang="en-US" sz="900" b="1" dirty="0">
                <a:solidFill>
                  <a:schemeClr val="tx1"/>
                </a:solidFill>
              </a:rPr>
              <a:t> potentially grants the app privileges to read the profiles of all of the users in a directory.</a:t>
            </a:r>
          </a:p>
          <a:p>
            <a:endParaRPr lang="en-US" sz="900" b="1" dirty="0">
              <a:solidFill>
                <a:schemeClr val="tx1"/>
              </a:solidFill>
            </a:endParaRPr>
          </a:p>
          <a:p>
            <a:r>
              <a:rPr lang="en-US" dirty="0"/>
              <a:t>Shared: </a:t>
            </a:r>
            <a:r>
              <a:rPr lang="en-US" sz="900" b="1" dirty="0">
                <a:solidFill>
                  <a:schemeClr val="tx1"/>
                </a:solidFill>
              </a:rPr>
              <a:t>For example, </a:t>
            </a:r>
            <a:r>
              <a:rPr lang="en-US" sz="900" b="1" dirty="0" err="1">
                <a:solidFill>
                  <a:schemeClr val="tx1"/>
                </a:solidFill>
              </a:rPr>
              <a:t>Mail.Read.Shared</a:t>
            </a:r>
            <a:r>
              <a:rPr lang="en-US" sz="900" b="1" dirty="0">
                <a:solidFill>
                  <a:schemeClr val="tx1"/>
                </a:solidFill>
              </a:rPr>
              <a:t>, grants privileges to read mail in the mailbox of the signed-in user as well as mail in mailboxes that other users in the organization have shared with the signed-in user.</a:t>
            </a:r>
          </a:p>
          <a:p>
            <a:endParaRPr lang="en-US" sz="900" b="1" dirty="0">
              <a:solidFill>
                <a:schemeClr val="tx1"/>
              </a:solidFill>
            </a:endParaRP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(none): </a:t>
            </a:r>
            <a:r>
              <a:rPr lang="en-US" sz="900" b="1" dirty="0">
                <a:solidFill>
                  <a:schemeClr val="tx1"/>
                </a:solidFill>
              </a:rPr>
              <a:t>For example, </a:t>
            </a:r>
            <a:r>
              <a:rPr lang="en-US" sz="900" b="1" dirty="0" err="1">
                <a:solidFill>
                  <a:schemeClr val="tx1"/>
                </a:solidFill>
              </a:rPr>
              <a:t>User.Read</a:t>
            </a:r>
            <a:r>
              <a:rPr lang="en-US" sz="900" b="1" dirty="0">
                <a:solidFill>
                  <a:schemeClr val="tx1"/>
                </a:solidFill>
              </a:rPr>
              <a:t> grants privileges to read the profile of the signed-in user only, and </a:t>
            </a:r>
            <a:r>
              <a:rPr lang="en-US" sz="900" b="1" dirty="0" err="1">
                <a:solidFill>
                  <a:schemeClr val="tx1"/>
                </a:solidFill>
              </a:rPr>
              <a:t>Mail.Read</a:t>
            </a:r>
            <a:r>
              <a:rPr lang="en-US" sz="900" b="1" dirty="0">
                <a:solidFill>
                  <a:schemeClr val="tx1"/>
                </a:solidFill>
              </a:rPr>
              <a:t> grants permission to read only mail in the mailbox of the signed-in user.</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3/13/2018 4:33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4282440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permissions do not require admin consent, each individual can individually grant consent for an application.</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3/13/2018 4:33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986029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application attempts an operation that was not in the original permission request, the user did not grant consent and an HTTP 403 is returned.</a:t>
            </a:r>
          </a:p>
          <a:p>
            <a:endParaRPr lang="en-US" dirty="0"/>
          </a:p>
          <a:p>
            <a:r>
              <a:rPr lang="en-US" dirty="0"/>
              <a:t>Example:  scope requested is </a:t>
            </a:r>
            <a:r>
              <a:rPr lang="en-US" dirty="0" err="1"/>
              <a:t>User.Read</a:t>
            </a:r>
            <a:r>
              <a:rPr lang="en-US" dirty="0"/>
              <a:t>, operation requested is /mail/Send.  Will fail because the </a:t>
            </a:r>
            <a:r>
              <a:rPr lang="en-US" dirty="0" err="1"/>
              <a:t>Mail.Send</a:t>
            </a:r>
            <a:r>
              <a:rPr lang="en-US" dirty="0"/>
              <a:t> permission was not requested and granted.</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3/13/2018 4:33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0709124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more resources, this is just a small sample.  See https://developer.microsoft.com/en-us/graph/docs/concepts/permissions_reference </a:t>
            </a:r>
          </a:p>
          <a:p>
            <a:endParaRPr lang="en-US" dirty="0"/>
          </a:p>
          <a:p>
            <a:r>
              <a:rPr lang="en-US" dirty="0"/>
              <a:t>The portal allows you to specify which permissions an app will need.  This section is only used for admin consent. An application can dynamically request additional permissions so long as the requested permission does not require admin consent. In this example, the application has requested:</a:t>
            </a:r>
          </a:p>
          <a:p>
            <a:endParaRPr lang="en-US" dirty="0"/>
          </a:p>
          <a:p>
            <a:r>
              <a:rPr lang="en-US" dirty="0"/>
              <a:t>Delegated </a:t>
            </a:r>
            <a:r>
              <a:rPr lang="en-US" dirty="0" err="1"/>
              <a:t>Mail.Read</a:t>
            </a:r>
            <a:r>
              <a:rPr lang="en-US" dirty="0"/>
              <a:t> – does not require admin consent</a:t>
            </a:r>
          </a:p>
          <a:p>
            <a:r>
              <a:rPr lang="en-US" dirty="0"/>
              <a:t>Delegated </a:t>
            </a:r>
            <a:r>
              <a:rPr lang="en-US" dirty="0" err="1"/>
              <a:t>Reports.Read.All</a:t>
            </a:r>
            <a:r>
              <a:rPr lang="en-US" dirty="0"/>
              <a:t> – requires admin consent</a:t>
            </a:r>
          </a:p>
          <a:p>
            <a:r>
              <a:rPr lang="en-US" dirty="0"/>
              <a:t>Application </a:t>
            </a:r>
            <a:r>
              <a:rPr lang="en-US" dirty="0" err="1"/>
              <a:t>User.Read.All</a:t>
            </a:r>
            <a:r>
              <a:rPr lang="en-US" dirty="0"/>
              <a:t> – requires admin consent</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3/13/2018 4:33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6019962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operations require an administrator to consent. If a non-admin user attempts to use an application that requests permissions requiring admin consent, an error is shown to the user.</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3/13/2018 4:33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5439831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4523576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76693776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1408600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20851430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6325470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332015324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12543820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116337374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90393605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57251155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206866006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11164206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1101174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25988609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30949516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3" name="Picture 2" descr="A picture containing person, indoor, young, wall&#10;&#10;Description generated with very high confidence">
            <a:extLst>
              <a:ext uri="{FF2B5EF4-FFF2-40B4-BE49-F238E27FC236}">
                <a16:creationId xmlns:a16="http://schemas.microsoft.com/office/drawing/2014/main" id="{0EB3D132-CEB7-434C-9670-9968A19EA903}"/>
              </a:ext>
            </a:extLst>
          </p:cNvPr>
          <p:cNvPicPr>
            <a:picLocks noChangeAspect="1"/>
          </p:cNvPicPr>
          <p:nvPr userDrawn="1"/>
        </p:nvPicPr>
        <p:blipFill>
          <a:blip r:embed="rId2"/>
          <a:stretch>
            <a:fillRect/>
          </a:stretch>
        </p:blipFill>
        <p:spPr>
          <a:xfrm flipH="1">
            <a:off x="1942064" y="0"/>
            <a:ext cx="10494411" cy="6994525"/>
          </a:xfrm>
          <a:prstGeom prst="rect">
            <a:avLst/>
          </a:prstGeom>
        </p:spPr>
      </p:pic>
      <p:sp>
        <p:nvSpPr>
          <p:cNvPr id="7" name="Rectangle 6">
            <a:extLst>
              <a:ext uri="{FF2B5EF4-FFF2-40B4-BE49-F238E27FC236}">
                <a16:creationId xmlns:a16="http://schemas.microsoft.com/office/drawing/2014/main" id="{74934ED9-56E2-4A47-81E4-82A94CE3FF56}"/>
              </a:ext>
            </a:extLst>
          </p:cNvPr>
          <p:cNvSpPr/>
          <p:nvPr userDrawn="1"/>
        </p:nvSpPr>
        <p:spPr bwMode="auto">
          <a:xfrm>
            <a:off x="0" y="0"/>
            <a:ext cx="6550090" cy="6993833"/>
          </a:xfrm>
          <a:prstGeom prst="rect">
            <a:avLst/>
          </a:prstGeom>
          <a:gradFill flip="none" rotWithShape="1">
            <a:gsLst>
              <a:gs pos="31000">
                <a:schemeClr val="tx1"/>
              </a:gs>
              <a:gs pos="68000">
                <a:schemeClr val="tx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6695996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306034519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569505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65071708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146626444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33180229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233528364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4"/>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2742134804"/>
      </p:ext>
    </p:extLst>
  </p:cSld>
  <p:clrMap bg1="lt1" tx1="dk1" bg2="lt2" tx2="dk2" accent1="accent1" accent2="accent2" accent3="accent3" accent4="accent4" accent5="accent5" accent6="accent6" hlink="hlink" folHlink="folHlink"/>
  <p:sldLayoutIdLst>
    <p:sldLayoutId id="2147484602" r:id="rId1"/>
    <p:sldLayoutId id="2147484603" r:id="rId2"/>
    <p:sldLayoutId id="2147484605" r:id="rId3"/>
    <p:sldLayoutId id="2147484606" r:id="rId4"/>
    <p:sldLayoutId id="2147484607" r:id="rId5"/>
    <p:sldLayoutId id="2147484608" r:id="rId6"/>
    <p:sldLayoutId id="2147484609" r:id="rId7"/>
    <p:sldLayoutId id="2147484610" r:id="rId8"/>
    <p:sldLayoutId id="2147484611" r:id="rId9"/>
    <p:sldLayoutId id="2147484612" r:id="rId10"/>
    <p:sldLayoutId id="2147484613" r:id="rId11"/>
    <p:sldLayoutId id="2147484614" r:id="rId12"/>
    <p:sldLayoutId id="2147484615" r:id="rId13"/>
    <p:sldLayoutId id="2147484617" r:id="rId14"/>
    <p:sldLayoutId id="2147484620" r:id="rId15"/>
    <p:sldLayoutId id="2147484621" r:id="rId16"/>
    <p:sldLayoutId id="2147484622" r:id="rId17"/>
    <p:sldLayoutId id="2147484623" r:id="rId18"/>
    <p:sldLayoutId id="2147484624" r:id="rId19"/>
    <p:sldLayoutId id="2147484625" r:id="rId20"/>
    <p:sldLayoutId id="2147484626" r:id="rId21"/>
    <p:sldLayoutId id="2147484627" r:id="rId22"/>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hyperlink" Target="https://login.microsoftonline.com/common/adminconsent"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Authenticate and </a:t>
            </a:r>
            <a:br>
              <a:rPr lang="en-US" dirty="0"/>
            </a:br>
            <a:r>
              <a:rPr lang="en-US" dirty="0"/>
              <a:t>connect with </a:t>
            </a:r>
            <a:br>
              <a:rPr lang="en-US" dirty="0"/>
            </a:br>
            <a:r>
              <a:rPr lang="en-US" dirty="0"/>
              <a:t>Microsoft Graph</a:t>
            </a:r>
          </a:p>
        </p:txBody>
      </p:sp>
      <p:sp>
        <p:nvSpPr>
          <p:cNvPr id="5" name="Text Placeholder 4"/>
          <p:cNvSpPr>
            <a:spLocks noGrp="1"/>
          </p:cNvSpPr>
          <p:nvPr>
            <p:ph type="body" sz="quarter" idx="12"/>
          </p:nvPr>
        </p:nvSpPr>
        <p:spPr/>
        <p:txBody>
          <a:bodyPr/>
          <a:lstStyle/>
          <a:p>
            <a:r>
              <a:rPr lang="en-US" dirty="0"/>
              <a:t>Scopes and consent in the v2.0 endpoint</a:t>
            </a:r>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343E4B2-FF2B-41D1-AE41-F8C53024ED3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682413" y="1309719"/>
            <a:ext cx="9071649" cy="5684806"/>
          </a:xfrm>
          <a:prstGeom prst="rect">
            <a:avLst/>
          </a:prstGeom>
        </p:spPr>
      </p:pic>
      <p:sp>
        <p:nvSpPr>
          <p:cNvPr id="4" name="Title 3">
            <a:extLst>
              <a:ext uri="{FF2B5EF4-FFF2-40B4-BE49-F238E27FC236}">
                <a16:creationId xmlns:a16="http://schemas.microsoft.com/office/drawing/2014/main" id="{E927328F-D8A9-4B1B-BD2A-68848F236EA9}"/>
              </a:ext>
            </a:extLst>
          </p:cNvPr>
          <p:cNvSpPr>
            <a:spLocks noGrp="1"/>
          </p:cNvSpPr>
          <p:nvPr>
            <p:ph type="title"/>
          </p:nvPr>
        </p:nvSpPr>
        <p:spPr/>
        <p:txBody>
          <a:bodyPr/>
          <a:lstStyle/>
          <a:p>
            <a:r>
              <a:rPr lang="en-US" dirty="0"/>
              <a:t>User lacks permission for requested scope</a:t>
            </a:r>
          </a:p>
        </p:txBody>
      </p:sp>
      <p:pic>
        <p:nvPicPr>
          <p:cNvPr id="6" name="Picture 5">
            <a:extLst>
              <a:ext uri="{FF2B5EF4-FFF2-40B4-BE49-F238E27FC236}">
                <a16:creationId xmlns:a16="http://schemas.microsoft.com/office/drawing/2014/main" id="{DF2B9D1F-68D0-442A-9976-3AE4DD93CEF9}"/>
              </a:ext>
            </a:extLst>
          </p:cNvPr>
          <p:cNvPicPr>
            <a:picLocks noChangeAspect="1"/>
          </p:cNvPicPr>
          <p:nvPr/>
        </p:nvPicPr>
        <p:blipFill rotWithShape="1">
          <a:blip r:embed="rId4"/>
          <a:srcRect l="10943" t="4433" r="10943" b="51904"/>
          <a:stretch/>
        </p:blipFill>
        <p:spPr>
          <a:xfrm>
            <a:off x="3597394" y="2018436"/>
            <a:ext cx="5241686" cy="3815206"/>
          </a:xfrm>
          <a:prstGeom prst="rect">
            <a:avLst/>
          </a:prstGeom>
          <a:ln>
            <a:solidFill>
              <a:schemeClr val="bg1">
                <a:lumMod val="90000"/>
              </a:schemeClr>
            </a:solidFill>
          </a:ln>
        </p:spPr>
      </p:pic>
    </p:spTree>
    <p:extLst>
      <p:ext uri="{BB962C8B-B14F-4D97-AF65-F5344CB8AC3E}">
        <p14:creationId xmlns:p14="http://schemas.microsoft.com/office/powerpoint/2010/main" val="335452990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7C9EF91-D0EA-4C91-9EB3-482621563AB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682413" y="1309719"/>
            <a:ext cx="9071649" cy="5684806"/>
          </a:xfrm>
          <a:prstGeom prst="rect">
            <a:avLst/>
          </a:prstGeom>
        </p:spPr>
      </p:pic>
      <p:sp>
        <p:nvSpPr>
          <p:cNvPr id="2" name="Title 1"/>
          <p:cNvSpPr>
            <a:spLocks noGrp="1"/>
          </p:cNvSpPr>
          <p:nvPr>
            <p:ph type="title"/>
          </p:nvPr>
        </p:nvSpPr>
        <p:spPr/>
        <p:txBody>
          <a:bodyPr/>
          <a:lstStyle/>
          <a:p>
            <a:r>
              <a:rPr lang="en-US" dirty="0"/>
              <a:t>Requesting admin consent</a:t>
            </a:r>
          </a:p>
        </p:txBody>
      </p:sp>
      <p:sp>
        <p:nvSpPr>
          <p:cNvPr id="4" name="Rectangle 3">
            <a:extLst>
              <a:ext uri="{FF2B5EF4-FFF2-40B4-BE49-F238E27FC236}">
                <a16:creationId xmlns:a16="http://schemas.microsoft.com/office/drawing/2014/main" id="{075DF08B-CB36-436B-8673-97A49E509B96}"/>
              </a:ext>
            </a:extLst>
          </p:cNvPr>
          <p:cNvSpPr/>
          <p:nvPr/>
        </p:nvSpPr>
        <p:spPr>
          <a:xfrm>
            <a:off x="3162928" y="1714931"/>
            <a:ext cx="6110619" cy="954107"/>
          </a:xfrm>
          <a:prstGeom prst="rect">
            <a:avLst/>
          </a:prstGeom>
          <a:ln>
            <a:noFill/>
          </a:ln>
        </p:spPr>
        <p:txBody>
          <a:bodyPr wrap="square">
            <a:spAutoFit/>
          </a:bodyPr>
          <a:lstStyle/>
          <a:p>
            <a:r>
              <a:rPr lang="en-US" sz="1400" dirty="0">
                <a:latin typeface="Consolas" panose="020B0609020204030204" pitchFamily="49" charset="0"/>
                <a:hlinkClick r:id="rId4"/>
              </a:rPr>
              <a:t>https://login.microsoftonline.com/common/adminconsent</a:t>
            </a:r>
            <a:endParaRPr lang="en-US" sz="1400" dirty="0">
              <a:latin typeface="Consolas" panose="020B0609020204030204" pitchFamily="49" charset="0"/>
            </a:endParaRPr>
          </a:p>
          <a:p>
            <a:r>
              <a:rPr lang="en-US" sz="1400" dirty="0">
                <a:latin typeface="Consolas" panose="020B0609020204030204" pitchFamily="49" charset="0"/>
              </a:rPr>
              <a:t>	?</a:t>
            </a:r>
            <a:r>
              <a:rPr lang="en-US" sz="1400" dirty="0" err="1">
                <a:latin typeface="Consolas" panose="020B0609020204030204" pitchFamily="49" charset="0"/>
              </a:rPr>
              <a:t>client_id</a:t>
            </a:r>
            <a:r>
              <a:rPr lang="en-US" sz="1400" dirty="0">
                <a:latin typeface="Consolas" panose="020B0609020204030204" pitchFamily="49" charset="0"/>
              </a:rPr>
              <a:t>=0777388d-640c-4bc3-9053-671d6a8300c4</a:t>
            </a:r>
          </a:p>
          <a:p>
            <a:r>
              <a:rPr lang="en-US" sz="1400" dirty="0">
                <a:latin typeface="Consolas" panose="020B0609020204030204" pitchFamily="49" charset="0"/>
              </a:rPr>
              <a:t>	&amp;state=12345</a:t>
            </a:r>
          </a:p>
          <a:p>
            <a:r>
              <a:rPr lang="en-US" sz="1400" dirty="0">
                <a:latin typeface="Consolas" panose="020B0609020204030204" pitchFamily="49" charset="0"/>
              </a:rPr>
              <a:t>	&amp;redirect_uri=http://localhost/myapp/permissions</a:t>
            </a:r>
          </a:p>
        </p:txBody>
      </p:sp>
      <p:pic>
        <p:nvPicPr>
          <p:cNvPr id="8" name="Picture 7">
            <a:extLst>
              <a:ext uri="{FF2B5EF4-FFF2-40B4-BE49-F238E27FC236}">
                <a16:creationId xmlns:a16="http://schemas.microsoft.com/office/drawing/2014/main" id="{F55A1B40-6D8B-4137-A1F2-2D3F4733028C}"/>
              </a:ext>
            </a:extLst>
          </p:cNvPr>
          <p:cNvPicPr>
            <a:picLocks noChangeAspect="1"/>
          </p:cNvPicPr>
          <p:nvPr/>
        </p:nvPicPr>
        <p:blipFill>
          <a:blip r:embed="rId5"/>
          <a:stretch>
            <a:fillRect/>
          </a:stretch>
        </p:blipFill>
        <p:spPr>
          <a:xfrm>
            <a:off x="4445081" y="2833797"/>
            <a:ext cx="3127571" cy="3283637"/>
          </a:xfrm>
          <a:prstGeom prst="rect">
            <a:avLst/>
          </a:prstGeom>
        </p:spPr>
      </p:pic>
    </p:spTree>
    <p:extLst>
      <p:ext uri="{BB962C8B-B14F-4D97-AF65-F5344CB8AC3E}">
        <p14:creationId xmlns:p14="http://schemas.microsoft.com/office/powerpoint/2010/main" val="305240897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BCD96C-71DD-4B64-94CC-F7E7D26ACD7C}"/>
              </a:ext>
            </a:extLst>
          </p:cNvPr>
          <p:cNvSpPr/>
          <p:nvPr/>
        </p:nvSpPr>
        <p:spPr bwMode="auto">
          <a:xfrm>
            <a:off x="0" y="1503947"/>
            <a:ext cx="12436475" cy="5490578"/>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Dynamic consent</a:t>
            </a:r>
          </a:p>
        </p:txBody>
      </p:sp>
      <p:sp>
        <p:nvSpPr>
          <p:cNvPr id="5" name="Rectangle 4"/>
          <p:cNvSpPr/>
          <p:nvPr/>
        </p:nvSpPr>
        <p:spPr>
          <a:xfrm>
            <a:off x="465137" y="1793179"/>
            <a:ext cx="11533187" cy="4912114"/>
          </a:xfrm>
          <a:prstGeom prst="rect">
            <a:avLst/>
          </a:prstGeom>
          <a:ln>
            <a:noFill/>
          </a:ln>
        </p:spPr>
        <p:txBody>
          <a:bodyPr wrap="square">
            <a:spAutoFit/>
          </a:bodyPr>
          <a:lstStyle/>
          <a:p>
            <a:pPr>
              <a:lnSpc>
                <a:spcPct val="90000"/>
              </a:lnSpc>
            </a:pPr>
            <a:r>
              <a:rPr lang="en-US" sz="1200" dirty="0">
                <a:solidFill>
                  <a:srgbClr val="000000"/>
                </a:solidFill>
                <a:latin typeface="Consolas" panose="020B0609020204030204" pitchFamily="49" charset="0"/>
              </a:rPr>
              <a:t>[</a:t>
            </a:r>
            <a:r>
              <a:rPr lang="en-US" sz="1200" dirty="0">
                <a:solidFill>
                  <a:srgbClr val="2B91AF"/>
                </a:solidFill>
                <a:latin typeface="Consolas" panose="020B0609020204030204" pitchFamily="49" charset="0"/>
              </a:rPr>
              <a:t>Authorize</a:t>
            </a:r>
            <a:r>
              <a:rPr lang="en-US" sz="1200" dirty="0">
                <a:solidFill>
                  <a:srgbClr val="000000"/>
                </a:solidFill>
                <a:latin typeface="Consolas" panose="020B0609020204030204" pitchFamily="49" charset="0"/>
              </a:rPr>
              <a:t>]</a:t>
            </a:r>
          </a:p>
          <a:p>
            <a:pPr>
              <a:lnSpc>
                <a:spcPct val="90000"/>
              </a:lnSpc>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err="1">
                <a:solidFill>
                  <a:srgbClr val="0000FF"/>
                </a:solidFill>
                <a:latin typeface="Consolas" panose="020B0609020204030204" pitchFamily="49" charset="0"/>
              </a:rPr>
              <a:t>async</a:t>
            </a:r>
            <a:r>
              <a:rPr lang="en-US" sz="1200" dirty="0">
                <a:solidFill>
                  <a:srgbClr val="000000"/>
                </a:solidFill>
                <a:latin typeface="Consolas" panose="020B0609020204030204" pitchFamily="49" charset="0"/>
              </a:rPr>
              <a:t> </a:t>
            </a:r>
            <a:r>
              <a:rPr lang="en-US" sz="1200" dirty="0">
                <a:solidFill>
                  <a:srgbClr val="2B91AF"/>
                </a:solidFill>
                <a:latin typeface="Consolas" panose="020B0609020204030204" pitchFamily="49" charset="0"/>
              </a:rPr>
              <a:t>Task</a:t>
            </a:r>
            <a:r>
              <a:rPr lang="en-US" sz="1200" dirty="0">
                <a:solidFill>
                  <a:srgbClr val="000000"/>
                </a:solidFill>
                <a:latin typeface="Consolas" panose="020B0609020204030204" pitchFamily="49" charset="0"/>
              </a:rPr>
              <a:t>&lt;</a:t>
            </a:r>
            <a:r>
              <a:rPr lang="en-US" sz="1200" dirty="0" err="1">
                <a:solidFill>
                  <a:srgbClr val="2B91AF"/>
                </a:solidFill>
                <a:latin typeface="Consolas" panose="020B0609020204030204" pitchFamily="49" charset="0"/>
              </a:rPr>
              <a:t>ActionResult</a:t>
            </a:r>
            <a:r>
              <a:rPr lang="en-US" sz="1200" dirty="0">
                <a:solidFill>
                  <a:srgbClr val="000000"/>
                </a:solidFill>
                <a:latin typeface="Consolas" panose="020B0609020204030204" pitchFamily="49" charset="0"/>
              </a:rPr>
              <a:t>&gt; </a:t>
            </a:r>
            <a:r>
              <a:rPr lang="en-US" sz="1200" dirty="0" err="1">
                <a:solidFill>
                  <a:srgbClr val="000000"/>
                </a:solidFill>
                <a:latin typeface="Consolas" panose="020B0609020204030204" pitchFamily="49" charset="0"/>
              </a:rPr>
              <a:t>SendMail</a:t>
            </a:r>
            <a:r>
              <a:rPr lang="en-US" sz="1200" dirty="0">
                <a:solidFill>
                  <a:srgbClr val="000000"/>
                </a:solidFill>
                <a:latin typeface="Consolas" panose="020B0609020204030204" pitchFamily="49" charset="0"/>
              </a:rPr>
              <a:t>()</a:t>
            </a:r>
          </a:p>
          <a:p>
            <a:pPr>
              <a:lnSpc>
                <a:spcPct val="90000"/>
              </a:lnSpc>
            </a:pPr>
            <a:r>
              <a:rPr lang="en-US" sz="1200" dirty="0">
                <a:solidFill>
                  <a:srgbClr val="000000"/>
                </a:solidFill>
                <a:latin typeface="Consolas" panose="020B0609020204030204" pitchFamily="49" charset="0"/>
              </a:rPr>
              <a:t>{            </a:t>
            </a:r>
          </a:p>
          <a:p>
            <a:pPr>
              <a:lnSpc>
                <a:spcPct val="90000"/>
              </a:lnSpc>
            </a:pPr>
            <a:r>
              <a:rPr lang="en-US" sz="1200" dirty="0">
                <a:solidFill>
                  <a:srgbClr val="000000"/>
                </a:solidFill>
                <a:latin typeface="Consolas" panose="020B0609020204030204" pitchFamily="49" charset="0"/>
              </a:rPr>
              <a:t>    </a:t>
            </a:r>
            <a:r>
              <a:rPr lang="en-US" sz="1200" dirty="0">
                <a:solidFill>
                  <a:srgbClr val="008000"/>
                </a:solidFill>
                <a:latin typeface="Consolas" panose="020B0609020204030204" pitchFamily="49" charset="0"/>
              </a:rPr>
              <a:t>// try to get token silently</a:t>
            </a:r>
            <a:endParaRPr lang="en-US" sz="1200" dirty="0">
              <a:solidFill>
                <a:srgbClr val="000000"/>
              </a:solidFill>
              <a:latin typeface="Consolas" panose="020B0609020204030204" pitchFamily="49" charset="0"/>
            </a:endParaRPr>
          </a:p>
          <a:p>
            <a:pPr>
              <a:lnSpc>
                <a:spcPct val="9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signedInUserID</a:t>
            </a:r>
            <a:r>
              <a:rPr lang="en-US" sz="1200" dirty="0">
                <a:solidFill>
                  <a:srgbClr val="000000"/>
                </a:solidFill>
                <a:latin typeface="Consolas" panose="020B0609020204030204" pitchFamily="49" charset="0"/>
              </a:rPr>
              <a:t> = </a:t>
            </a:r>
            <a:r>
              <a:rPr lang="en-US" sz="1200" dirty="0" err="1">
                <a:solidFill>
                  <a:srgbClr val="2B91AF"/>
                </a:solidFill>
                <a:latin typeface="Consolas" panose="020B0609020204030204" pitchFamily="49" charset="0"/>
              </a:rPr>
              <a:t>ClaimsPrincipal</a:t>
            </a:r>
            <a:r>
              <a:rPr lang="en-US" sz="1200" dirty="0" err="1">
                <a:solidFill>
                  <a:srgbClr val="000000"/>
                </a:solidFill>
                <a:latin typeface="Consolas" panose="020B0609020204030204" pitchFamily="49" charset="0"/>
              </a:rPr>
              <a:t>.Current.FindFirst</a:t>
            </a:r>
            <a:r>
              <a:rPr lang="en-US" sz="1200" dirty="0">
                <a:solidFill>
                  <a:srgbClr val="000000"/>
                </a:solidFill>
                <a:latin typeface="Consolas" panose="020B0609020204030204" pitchFamily="49" charset="0"/>
              </a:rPr>
              <a:t>(</a:t>
            </a:r>
            <a:r>
              <a:rPr lang="en-US" sz="1200" dirty="0" err="1">
                <a:solidFill>
                  <a:srgbClr val="2B91AF"/>
                </a:solidFill>
                <a:latin typeface="Consolas" panose="020B0609020204030204" pitchFamily="49" charset="0"/>
              </a:rPr>
              <a:t>ClaimTypes</a:t>
            </a:r>
            <a:r>
              <a:rPr lang="en-US" sz="1200" dirty="0" err="1">
                <a:solidFill>
                  <a:srgbClr val="000000"/>
                </a:solidFill>
                <a:latin typeface="Consolas" panose="020B0609020204030204" pitchFamily="49" charset="0"/>
              </a:rPr>
              <a:t>.NameIdentifier</a:t>
            </a:r>
            <a:r>
              <a:rPr lang="en-US" sz="1200" dirty="0">
                <a:solidFill>
                  <a:srgbClr val="000000"/>
                </a:solidFill>
                <a:latin typeface="Consolas" panose="020B0609020204030204" pitchFamily="49" charset="0"/>
              </a:rPr>
              <a:t>).Value;</a:t>
            </a:r>
          </a:p>
          <a:p>
            <a:pPr>
              <a:lnSpc>
                <a:spcPct val="90000"/>
              </a:lnSpc>
            </a:pP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TokenCache</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userTokenCache</a:t>
            </a:r>
            <a:r>
              <a:rPr lang="en-US" sz="1200" dirty="0">
                <a:solidFill>
                  <a:srgbClr val="000000"/>
                </a:solidFill>
                <a:latin typeface="Consolas" panose="020B0609020204030204" pitchFamily="49" charset="0"/>
              </a:rPr>
              <a:t> = </a:t>
            </a:r>
            <a:r>
              <a:rPr lang="en-US" sz="1200" dirty="0">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MSALSessionCache</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signedInUserID</a:t>
            </a:r>
            <a:r>
              <a:rPr lang="en-US" sz="1200" dirty="0">
                <a:solidFill>
                  <a:srgbClr val="000000"/>
                </a:solidFill>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solidFill>
                  <a:srgbClr val="000000"/>
                </a:solidFill>
                <a:latin typeface="Consolas" panose="020B0609020204030204" pitchFamily="49" charset="0"/>
              </a:rPr>
              <a:t>.HttpContext</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GetMsalCacheInstance</a:t>
            </a:r>
            <a:r>
              <a:rPr lang="en-US" sz="1200" dirty="0">
                <a:solidFill>
                  <a:srgbClr val="000000"/>
                </a:solidFill>
                <a:latin typeface="Consolas" panose="020B0609020204030204" pitchFamily="49" charset="0"/>
              </a:rPr>
              <a:t>();            </a:t>
            </a:r>
          </a:p>
          <a:p>
            <a:pPr>
              <a:lnSpc>
                <a:spcPct val="90000"/>
              </a:lnSpc>
            </a:pP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ConfidentialClientApplication</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cca</a:t>
            </a:r>
            <a:r>
              <a:rPr lang="en-US" sz="1200" dirty="0">
                <a:solidFill>
                  <a:srgbClr val="000000"/>
                </a:solidFill>
                <a:latin typeface="Consolas" panose="020B0609020204030204" pitchFamily="49" charset="0"/>
              </a:rPr>
              <a:t> = </a:t>
            </a:r>
            <a:r>
              <a:rPr lang="en-US" sz="1200" dirty="0">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ConfidentialClientApplication</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clientId</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redirectUri,</a:t>
            </a:r>
            <a:r>
              <a:rPr lang="en-US" sz="1200" dirty="0" err="1">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ClientCredential</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appKey</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userTokenCache</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null</a:t>
            </a:r>
            <a:r>
              <a:rPr lang="en-US" sz="1200" dirty="0">
                <a:solidFill>
                  <a:srgbClr val="000000"/>
                </a:solidFill>
                <a:latin typeface="Consolas" panose="020B0609020204030204" pitchFamily="49" charset="0"/>
              </a:rPr>
              <a:t>);</a:t>
            </a:r>
          </a:p>
          <a:p>
            <a:pPr>
              <a:lnSpc>
                <a:spcPct val="9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if</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cca.Users.Count</a:t>
            </a:r>
            <a:r>
              <a:rPr lang="en-US" sz="1200" dirty="0">
                <a:solidFill>
                  <a:srgbClr val="000000"/>
                </a:solidFill>
                <a:latin typeface="Consolas" panose="020B0609020204030204" pitchFamily="49" charset="0"/>
              </a:rPr>
              <a:t>() &gt; 0)</a:t>
            </a:r>
          </a:p>
          <a:p>
            <a:pPr>
              <a:lnSpc>
                <a:spcPct val="90000"/>
              </a:lnSpc>
            </a:pPr>
            <a:r>
              <a:rPr lang="en-US" sz="1200" dirty="0">
                <a:solidFill>
                  <a:srgbClr val="000000"/>
                </a:solidFill>
                <a:latin typeface="Consolas" panose="020B0609020204030204" pitchFamily="49" charset="0"/>
              </a:rPr>
              <a:t>    {</a:t>
            </a:r>
          </a:p>
          <a:p>
            <a:pPr>
              <a:lnSpc>
                <a:spcPct val="9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solidFill>
                  <a:srgbClr val="000000"/>
                </a:solidFill>
                <a:latin typeface="Consolas" panose="020B0609020204030204" pitchFamily="49" charset="0"/>
              </a:rPr>
              <a:t>[] scopes = { </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Mail.Send</a:t>
            </a:r>
            <a:r>
              <a:rPr lang="en-US" sz="1200" dirty="0">
                <a:solidFill>
                  <a:srgbClr val="A31515"/>
                </a:solidFill>
                <a:latin typeface="Consolas" panose="020B0609020204030204" pitchFamily="49" charset="0"/>
              </a:rPr>
              <a:t>"</a:t>
            </a:r>
            <a:r>
              <a:rPr lang="en-US" sz="1200" dirty="0">
                <a:solidFill>
                  <a:srgbClr val="000000"/>
                </a:solidFill>
                <a:latin typeface="Consolas" panose="020B0609020204030204" pitchFamily="49" charset="0"/>
              </a:rPr>
              <a:t> };</a:t>
            </a:r>
          </a:p>
          <a:p>
            <a:pPr>
              <a:lnSpc>
                <a:spcPct val="9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try</a:t>
            </a:r>
            <a:endParaRPr lang="en-US" sz="1200" dirty="0">
              <a:solidFill>
                <a:srgbClr val="000000"/>
              </a:solidFill>
              <a:latin typeface="Consolas" panose="020B0609020204030204" pitchFamily="49" charset="0"/>
            </a:endParaRPr>
          </a:p>
          <a:p>
            <a:pPr>
              <a:lnSpc>
                <a:spcPct val="90000"/>
              </a:lnSpc>
            </a:pPr>
            <a:r>
              <a:rPr lang="en-US" sz="1200" dirty="0">
                <a:solidFill>
                  <a:srgbClr val="000000"/>
                </a:solidFill>
                <a:latin typeface="Consolas" panose="020B0609020204030204" pitchFamily="49" charset="0"/>
              </a:rPr>
              <a:t>        {</a:t>
            </a:r>
          </a:p>
          <a:p>
            <a:pPr>
              <a:lnSpc>
                <a:spcPct val="90000"/>
              </a:lnSpc>
            </a:pP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AuthenticationResult</a:t>
            </a:r>
            <a:r>
              <a:rPr lang="en-US" sz="1200" dirty="0">
                <a:solidFill>
                  <a:srgbClr val="000000"/>
                </a:solidFill>
                <a:latin typeface="Consolas" panose="020B0609020204030204" pitchFamily="49" charset="0"/>
              </a:rPr>
              <a:t> result = </a:t>
            </a:r>
            <a:r>
              <a:rPr lang="en-US" sz="1200" dirty="0">
                <a:solidFill>
                  <a:srgbClr val="0000FF"/>
                </a:solidFill>
                <a:latin typeface="Consolas" panose="020B0609020204030204" pitchFamily="49" charset="0"/>
              </a:rPr>
              <a:t>await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cca.AcquireTokenSilentAsync</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scopes,cca.Users.First</a:t>
            </a:r>
            <a:r>
              <a:rPr lang="en-US" sz="1200" dirty="0">
                <a:solidFill>
                  <a:srgbClr val="000000"/>
                </a:solidFill>
                <a:latin typeface="Consolas" panose="020B0609020204030204" pitchFamily="49" charset="0"/>
              </a:rPr>
              <a:t>());</a:t>
            </a:r>
          </a:p>
          <a:p>
            <a:pPr>
              <a:lnSpc>
                <a:spcPct val="90000"/>
              </a:lnSpc>
            </a:pPr>
            <a:r>
              <a:rPr lang="en-US" sz="1200" dirty="0">
                <a:solidFill>
                  <a:srgbClr val="000000"/>
                </a:solidFill>
                <a:latin typeface="Consolas" panose="020B0609020204030204" pitchFamily="49" charset="0"/>
              </a:rPr>
              <a:t>        }</a:t>
            </a:r>
          </a:p>
          <a:p>
            <a:pPr>
              <a:lnSpc>
                <a:spcPct val="9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catch</a:t>
            </a:r>
            <a:r>
              <a:rPr lang="en-US" sz="1200" dirty="0">
                <a:solidFill>
                  <a:srgbClr val="000000"/>
                </a:solidFill>
                <a:latin typeface="Consolas" panose="020B0609020204030204" pitchFamily="49" charset="0"/>
              </a:rPr>
              <a:t> (</a:t>
            </a:r>
            <a:r>
              <a:rPr lang="en-US" sz="1200" dirty="0" err="1">
                <a:solidFill>
                  <a:srgbClr val="2B91AF"/>
                </a:solidFill>
                <a:latin typeface="Consolas" panose="020B0609020204030204" pitchFamily="49" charset="0"/>
              </a:rPr>
              <a:t>MsalUiRequiredException</a:t>
            </a:r>
            <a:r>
              <a:rPr lang="en-US" sz="1200" dirty="0">
                <a:solidFill>
                  <a:srgbClr val="000000"/>
                </a:solidFill>
                <a:latin typeface="Consolas" panose="020B0609020204030204" pitchFamily="49" charset="0"/>
              </a:rPr>
              <a:t>)</a:t>
            </a:r>
          </a:p>
          <a:p>
            <a:pPr>
              <a:lnSpc>
                <a:spcPct val="90000"/>
              </a:lnSpc>
            </a:pPr>
            <a:r>
              <a:rPr lang="en-US" sz="1200" dirty="0">
                <a:solidFill>
                  <a:srgbClr val="000000"/>
                </a:solidFill>
                <a:latin typeface="Consolas" panose="020B0609020204030204" pitchFamily="49" charset="0"/>
              </a:rPr>
              <a:t>        {</a:t>
            </a:r>
          </a:p>
          <a:p>
            <a:pPr>
              <a:lnSpc>
                <a:spcPct val="9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try</a:t>
            </a:r>
            <a:endParaRPr lang="en-US" sz="1200" dirty="0">
              <a:solidFill>
                <a:srgbClr val="000000"/>
              </a:solidFill>
              <a:latin typeface="Consolas" panose="020B0609020204030204" pitchFamily="49" charset="0"/>
            </a:endParaRPr>
          </a:p>
          <a:p>
            <a:pPr>
              <a:lnSpc>
                <a:spcPct val="90000"/>
              </a:lnSpc>
            </a:pPr>
            <a:r>
              <a:rPr lang="en-US" sz="1200" dirty="0">
                <a:solidFill>
                  <a:srgbClr val="000000"/>
                </a:solidFill>
                <a:latin typeface="Consolas" panose="020B0609020204030204" pitchFamily="49" charset="0"/>
              </a:rPr>
              <a:t>            {</a:t>
            </a:r>
            <a:r>
              <a:rPr lang="en-US" sz="1200" dirty="0">
                <a:solidFill>
                  <a:srgbClr val="008000"/>
                </a:solidFill>
                <a:latin typeface="Consolas" panose="020B0609020204030204" pitchFamily="49" charset="0"/>
              </a:rPr>
              <a:t>// when failing, manufacture the URL and assign it</a:t>
            </a:r>
            <a:endParaRPr lang="en-US" sz="1200" dirty="0">
              <a:solidFill>
                <a:srgbClr val="000000"/>
              </a:solidFill>
              <a:latin typeface="Consolas" panose="020B0609020204030204" pitchFamily="49" charset="0"/>
            </a:endParaRPr>
          </a:p>
          <a:p>
            <a:pPr>
              <a:lnSpc>
                <a:spcPct val="9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authReqUrl</a:t>
            </a:r>
            <a:r>
              <a:rPr lang="en-US" sz="1200" dirty="0">
                <a:solidFill>
                  <a:srgbClr val="000000"/>
                </a:solidFill>
                <a:latin typeface="Consolas" panose="020B0609020204030204" pitchFamily="49" charset="0"/>
              </a:rPr>
              <a:t> = </a:t>
            </a:r>
            <a:r>
              <a:rPr lang="en-US" sz="1200" dirty="0">
                <a:solidFill>
                  <a:srgbClr val="0000FF"/>
                </a:solidFill>
                <a:latin typeface="Consolas" panose="020B0609020204030204" pitchFamily="49" charset="0"/>
              </a:rPr>
              <a:t>await</a:t>
            </a:r>
            <a:r>
              <a:rPr lang="en-US" sz="1200" dirty="0">
                <a:solidFill>
                  <a:srgbClr val="000000"/>
                </a:solidFill>
                <a:latin typeface="Consolas" panose="020B0609020204030204" pitchFamily="49" charset="0"/>
              </a:rPr>
              <a:t> WebApp.Utils.</a:t>
            </a:r>
            <a:r>
              <a:rPr lang="en-US" sz="1200" dirty="0">
                <a:solidFill>
                  <a:srgbClr val="2B91AF"/>
                </a:solidFill>
                <a:latin typeface="Consolas" panose="020B0609020204030204" pitchFamily="49" charset="0"/>
              </a:rPr>
              <a:t>OAuth2RequestManager</a:t>
            </a:r>
            <a:r>
              <a:rPr lang="en-US" sz="1200" dirty="0">
                <a:solidFill>
                  <a:srgbClr val="000000"/>
                </a:solidFill>
                <a:latin typeface="Consolas" panose="020B0609020204030204" pitchFamily="49" charset="0"/>
              </a:rPr>
              <a:t>.GenerateAuthorizationRequestUrl(scopes, </a:t>
            </a:r>
            <a:r>
              <a:rPr lang="en-US" sz="1200" dirty="0" err="1">
                <a:solidFill>
                  <a:srgbClr val="000000"/>
                </a:solidFill>
                <a:latin typeface="Consolas" panose="020B0609020204030204" pitchFamily="49" charset="0"/>
              </a:rPr>
              <a:t>cca</a:t>
            </a:r>
            <a:r>
              <a:rPr lang="en-US" sz="1200" dirty="0">
                <a:solidFill>
                  <a:srgbClr val="000000"/>
                </a:solidFill>
                <a:latin typeface="Consolas" panose="020B0609020204030204" pitchFamily="49" charset="0"/>
              </a:rPr>
              <a:t>, </a:t>
            </a:r>
            <a:r>
              <a:rPr lang="en-US" sz="1200" dirty="0" err="1">
                <a:solidFill>
                  <a:srgbClr val="0000FF"/>
                </a:solidFill>
                <a:latin typeface="Consolas" panose="020B0609020204030204" pitchFamily="49" charset="0"/>
              </a:rPr>
              <a:t>this</a:t>
            </a:r>
            <a:r>
              <a:rPr lang="en-US" sz="1200" dirty="0" err="1">
                <a:solidFill>
                  <a:srgbClr val="000000"/>
                </a:solidFill>
                <a:latin typeface="Consolas" panose="020B0609020204030204" pitchFamily="49" charset="0"/>
              </a:rPr>
              <a:t>.HttpContext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Url</a:t>
            </a:r>
            <a:r>
              <a:rPr lang="en-US" sz="1200" dirty="0">
                <a:solidFill>
                  <a:srgbClr val="000000"/>
                </a:solidFill>
                <a:latin typeface="Consolas" panose="020B0609020204030204" pitchFamily="49" charset="0"/>
              </a:rPr>
              <a:t>);</a:t>
            </a:r>
          </a:p>
          <a:p>
            <a:pPr>
              <a:lnSpc>
                <a:spcPct val="90000"/>
              </a:lnSpc>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ViewBag.AuthorizationRequest</a:t>
            </a:r>
            <a:r>
              <a:rPr lang="en-US" sz="1200" dirty="0">
                <a:solidFill>
                  <a:srgbClr val="000000"/>
                </a:solidFill>
                <a:latin typeface="Consolas" panose="020B0609020204030204" pitchFamily="49" charset="0"/>
              </a:rPr>
              <a:t> = </a:t>
            </a:r>
            <a:r>
              <a:rPr lang="en-US" sz="1200" dirty="0" err="1">
                <a:solidFill>
                  <a:srgbClr val="000000"/>
                </a:solidFill>
                <a:latin typeface="Consolas" panose="020B0609020204030204" pitchFamily="49" charset="0"/>
              </a:rPr>
              <a:t>authReqUrl</a:t>
            </a:r>
            <a:r>
              <a:rPr lang="en-US" sz="1200" dirty="0">
                <a:solidFill>
                  <a:srgbClr val="000000"/>
                </a:solidFill>
                <a:latin typeface="Consolas" panose="020B0609020204030204" pitchFamily="49" charset="0"/>
              </a:rPr>
              <a:t>;</a:t>
            </a:r>
          </a:p>
          <a:p>
            <a:pPr>
              <a:lnSpc>
                <a:spcPct val="90000"/>
              </a:lnSpc>
            </a:pPr>
            <a:r>
              <a:rPr lang="en-US" sz="1200" dirty="0">
                <a:solidFill>
                  <a:srgbClr val="000000"/>
                </a:solidFill>
                <a:latin typeface="Consolas" panose="020B0609020204030204" pitchFamily="49" charset="0"/>
              </a:rPr>
              <a:t>            }</a:t>
            </a:r>
          </a:p>
          <a:p>
            <a:pPr>
              <a:lnSpc>
                <a:spcPct val="9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catch</a:t>
            </a:r>
            <a:r>
              <a:rPr lang="en-US" sz="1200" dirty="0">
                <a:solidFill>
                  <a:srgbClr val="000000"/>
                </a:solidFill>
                <a:latin typeface="Consolas" panose="020B0609020204030204" pitchFamily="49" charset="0"/>
              </a:rPr>
              <a:t> (</a:t>
            </a:r>
            <a:r>
              <a:rPr lang="en-US" sz="1200" dirty="0">
                <a:solidFill>
                  <a:srgbClr val="2B91AF"/>
                </a:solidFill>
                <a:latin typeface="Consolas" panose="020B0609020204030204" pitchFamily="49" charset="0"/>
              </a:rPr>
              <a:t>Exception</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ee</a:t>
            </a:r>
            <a:r>
              <a:rPr lang="en-US" sz="1200" dirty="0">
                <a:solidFill>
                  <a:srgbClr val="000000"/>
                </a:solidFill>
                <a:latin typeface="Consolas" panose="020B0609020204030204" pitchFamily="49" charset="0"/>
              </a:rPr>
              <a:t>) {  }</a:t>
            </a:r>
          </a:p>
          <a:p>
            <a:pPr>
              <a:lnSpc>
                <a:spcPct val="90000"/>
              </a:lnSpc>
            </a:pPr>
            <a:r>
              <a:rPr lang="en-US" sz="1200" dirty="0">
                <a:solidFill>
                  <a:srgbClr val="000000"/>
                </a:solidFill>
                <a:latin typeface="Consolas" panose="020B0609020204030204" pitchFamily="49" charset="0"/>
              </a:rPr>
              <a:t>        }</a:t>
            </a:r>
          </a:p>
          <a:p>
            <a:pPr>
              <a:lnSpc>
                <a:spcPct val="90000"/>
              </a:lnSpc>
            </a:pPr>
            <a:r>
              <a:rPr lang="en-US" sz="1200" dirty="0">
                <a:solidFill>
                  <a:srgbClr val="000000"/>
                </a:solidFill>
                <a:latin typeface="Consolas" panose="020B0609020204030204" pitchFamily="49" charset="0"/>
              </a:rPr>
              <a:t>    }</a:t>
            </a:r>
          </a:p>
          <a:p>
            <a:pPr>
              <a:lnSpc>
                <a:spcPct val="9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else</a:t>
            </a:r>
            <a:r>
              <a:rPr lang="en-US" sz="1200" dirty="0">
                <a:solidFill>
                  <a:srgbClr val="000000"/>
                </a:solidFill>
                <a:latin typeface="Consolas" panose="020B0609020204030204" pitchFamily="49" charset="0"/>
              </a:rPr>
              <a:t> { }</a:t>
            </a:r>
          </a:p>
          <a:p>
            <a:pPr>
              <a:lnSpc>
                <a:spcPct val="9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solidFill>
                  <a:srgbClr val="000000"/>
                </a:solidFill>
                <a:latin typeface="Consolas" panose="020B0609020204030204" pitchFamily="49" charset="0"/>
              </a:rPr>
              <a:t> View();</a:t>
            </a:r>
          </a:p>
          <a:p>
            <a:pPr>
              <a:lnSpc>
                <a:spcPct val="90000"/>
              </a:lnSpc>
            </a:pPr>
            <a:r>
              <a:rPr lang="en-US" sz="1200" dirty="0">
                <a:solidFill>
                  <a:srgbClr val="000000"/>
                </a:solidFill>
                <a:latin typeface="Consolas" panose="020B0609020204030204" pitchFamily="49" charset="0"/>
              </a:rPr>
              <a:t>}</a:t>
            </a:r>
            <a:endParaRPr lang="en-US" sz="1200" dirty="0"/>
          </a:p>
        </p:txBody>
      </p:sp>
    </p:spTree>
    <p:extLst>
      <p:ext uri="{BB962C8B-B14F-4D97-AF65-F5344CB8AC3E}">
        <p14:creationId xmlns:p14="http://schemas.microsoft.com/office/powerpoint/2010/main" val="258264394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a:t>
            </a:r>
            <a:br>
              <a:rPr lang="en-US" dirty="0"/>
            </a:br>
            <a:endParaRPr lang="en-US" dirty="0"/>
          </a:p>
        </p:txBody>
      </p:sp>
    </p:spTree>
    <p:extLst>
      <p:ext uri="{BB962C8B-B14F-4D97-AF65-F5344CB8AC3E}">
        <p14:creationId xmlns:p14="http://schemas.microsoft.com/office/powerpoint/2010/main" val="238354506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138" y="1843063"/>
            <a:ext cx="11533187" cy="411162"/>
          </a:xfrm>
        </p:spPr>
        <p:txBody>
          <a:bodyPr/>
          <a:lstStyle/>
          <a:p>
            <a:r>
              <a:rPr lang="en-US" dirty="0"/>
              <a:t>Summary</a:t>
            </a:r>
          </a:p>
        </p:txBody>
      </p:sp>
      <p:sp>
        <p:nvSpPr>
          <p:cNvPr id="6" name="Text Placeholder 6">
            <a:extLst>
              <a:ext uri="{FF2B5EF4-FFF2-40B4-BE49-F238E27FC236}">
                <a16:creationId xmlns:a16="http://schemas.microsoft.com/office/drawing/2014/main" id="{974293B6-DB39-4F91-AA7D-537440B81B70}"/>
              </a:ext>
            </a:extLst>
          </p:cNvPr>
          <p:cNvSpPr txBox="1">
            <a:spLocks/>
          </p:cNvSpPr>
          <p:nvPr/>
        </p:nvSpPr>
        <p:spPr>
          <a:xfrm>
            <a:off x="465138" y="2621905"/>
            <a:ext cx="4083713" cy="1338828"/>
          </a:xfrm>
          <a:prstGeom prst="rect">
            <a:avLst/>
          </a:prstGeom>
        </p:spPr>
        <p:txBody>
          <a:bodyPr vert="horz" wrap="square" lIns="0" tIns="0" rIns="0" bIns="0" rtlCol="0">
            <a:spAutoFit/>
          </a:bodyPr>
          <a:lstStyle>
            <a:lvl1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b="1" kern="1200" spc="0" baseline="0">
                <a:solidFill>
                  <a:schemeClr val="tx1"/>
                </a:solidFill>
                <a:latin typeface="+mn-lt"/>
                <a:ea typeface="+mn-ea"/>
                <a:cs typeface="+mn-cs"/>
              </a:defRPr>
            </a:lvl1pPr>
            <a:lvl2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lnSpc>
                <a:spcPct val="90000"/>
              </a:lnSpc>
              <a:spcBef>
                <a:spcPts val="1800"/>
              </a:spcBef>
              <a:defRPr/>
            </a:pPr>
            <a:r>
              <a:rPr lang="en-US" sz="1600" b="0" dirty="0">
                <a:solidFill>
                  <a:srgbClr val="2F2F2F"/>
                </a:solidFill>
                <a:latin typeface="Segoe UI Semibold"/>
              </a:rPr>
              <a:t>New endpoint for AAD provides converged authentication for personal accounts as well as work or school accounts.</a:t>
            </a:r>
          </a:p>
          <a:p>
            <a:pPr lvl="0">
              <a:lnSpc>
                <a:spcPct val="90000"/>
              </a:lnSpc>
              <a:spcBef>
                <a:spcPts val="1800"/>
              </a:spcBef>
              <a:defRPr/>
            </a:pPr>
            <a:r>
              <a:rPr lang="en-US" sz="1600" b="0" dirty="0">
                <a:solidFill>
                  <a:srgbClr val="2F2F2F"/>
                </a:solidFill>
                <a:latin typeface="Segoe UI Semibold"/>
              </a:rPr>
              <a:t>New MSAL libraries simplify applications that have multiple platform components</a:t>
            </a:r>
          </a:p>
        </p:txBody>
      </p:sp>
      <p:pic>
        <p:nvPicPr>
          <p:cNvPr id="11" name="Picture 10">
            <a:extLst>
              <a:ext uri="{FF2B5EF4-FFF2-40B4-BE49-F238E27FC236}">
                <a16:creationId xmlns:a16="http://schemas.microsoft.com/office/drawing/2014/main" id="{B755B5B1-3CD5-4AB0-811F-7C25A0A20B6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887092" y="0"/>
            <a:ext cx="6549383" cy="6994525"/>
          </a:xfrm>
          <a:prstGeom prst="rect">
            <a:avLst/>
          </a:prstGeom>
        </p:spPr>
      </p:pic>
    </p:spTree>
    <p:extLst>
      <p:ext uri="{BB962C8B-B14F-4D97-AF65-F5344CB8AC3E}">
        <p14:creationId xmlns:p14="http://schemas.microsoft.com/office/powerpoint/2010/main" val="201189987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914774" cy="917575"/>
          </a:xfrm>
        </p:spPr>
        <p:txBody>
          <a:bodyPr/>
          <a:lstStyle/>
          <a:p>
            <a:r>
              <a:rPr lang="en-US" sz="2800" dirty="0"/>
              <a:t>Scopes and consent in the v2.0 endpoint</a:t>
            </a:r>
          </a:p>
        </p:txBody>
      </p:sp>
      <p:sp>
        <p:nvSpPr>
          <p:cNvPr id="5" name="Text Placeholder 4"/>
          <p:cNvSpPr>
            <a:spLocks noGrp="1"/>
          </p:cNvSpPr>
          <p:nvPr>
            <p:ph type="body" sz="quarter" idx="10"/>
          </p:nvPr>
        </p:nvSpPr>
        <p:spPr>
          <a:xfrm>
            <a:off x="465137" y="2574721"/>
            <a:ext cx="4346705" cy="3862387"/>
          </a:xfrm>
        </p:spPr>
        <p:txBody>
          <a:bodyPr/>
          <a:lstStyle/>
          <a:p>
            <a:pPr>
              <a:spcBef>
                <a:spcPts val="1200"/>
              </a:spcBef>
            </a:pPr>
            <a:r>
              <a:rPr lang="en-US" sz="2000" dirty="0"/>
              <a:t>Scopes</a:t>
            </a:r>
            <a:r>
              <a:rPr lang="en-US" sz="2000" dirty="0">
                <a:noFill/>
              </a:rPr>
              <a:t>-</a:t>
            </a:r>
            <a:r>
              <a:rPr lang="en-US" sz="2000" dirty="0"/>
              <a:t>and</a:t>
            </a:r>
            <a:r>
              <a:rPr lang="en-US" sz="2000" dirty="0">
                <a:noFill/>
              </a:rPr>
              <a:t>-</a:t>
            </a:r>
            <a:r>
              <a:rPr lang="en-US" sz="2000" dirty="0"/>
              <a:t>permissions</a:t>
            </a:r>
          </a:p>
          <a:p>
            <a:pPr>
              <a:spcBef>
                <a:spcPts val="1200"/>
              </a:spcBef>
            </a:pPr>
            <a:r>
              <a:rPr lang="en-US" sz="2000" dirty="0"/>
              <a:t>OpenID Connect scopes</a:t>
            </a:r>
          </a:p>
          <a:p>
            <a:pPr>
              <a:spcBef>
                <a:spcPts val="1200"/>
              </a:spcBef>
            </a:pPr>
            <a:r>
              <a:rPr lang="en-US" sz="2000" dirty="0"/>
              <a:t>Delegated vs Application permissions</a:t>
            </a:r>
          </a:p>
          <a:p>
            <a:pPr>
              <a:spcBef>
                <a:spcPts val="1200"/>
              </a:spcBef>
            </a:pPr>
            <a:r>
              <a:rPr lang="en-US" sz="2000" dirty="0"/>
              <a:t>Microsoft Graph permission names</a:t>
            </a:r>
          </a:p>
          <a:p>
            <a:pPr>
              <a:spcBef>
                <a:spcPts val="1200"/>
              </a:spcBef>
            </a:pPr>
            <a:r>
              <a:rPr lang="en-US" sz="2000" dirty="0"/>
              <a:t>Individual user consent</a:t>
            </a:r>
          </a:p>
          <a:p>
            <a:pPr>
              <a:spcBef>
                <a:spcPts val="1200"/>
              </a:spcBef>
            </a:pPr>
            <a:r>
              <a:rPr lang="en-US" sz="2000" dirty="0"/>
              <a:t>Admin consent</a:t>
            </a:r>
          </a:p>
          <a:p>
            <a:pPr>
              <a:spcBef>
                <a:spcPts val="1200"/>
              </a:spcBef>
            </a:pPr>
            <a:r>
              <a:rPr lang="en-US" sz="2000" dirty="0"/>
              <a:t>Dynamic consent</a:t>
            </a:r>
          </a:p>
        </p:txBody>
      </p:sp>
      <p:pic>
        <p:nvPicPr>
          <p:cNvPr id="8" name="Picture 7">
            <a:extLst>
              <a:ext uri="{FF2B5EF4-FFF2-40B4-BE49-F238E27FC236}">
                <a16:creationId xmlns:a16="http://schemas.microsoft.com/office/drawing/2014/main" id="{5702473D-E115-4834-AF4D-2A2A53A7E6D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5471160" y="1"/>
            <a:ext cx="6965314" cy="6994524"/>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Scopes</a:t>
            </a:r>
            <a:r>
              <a:rPr lang="en-US" dirty="0">
                <a:noFill/>
              </a:rPr>
              <a:t>-</a:t>
            </a:r>
            <a:r>
              <a:rPr lang="en-US" dirty="0"/>
              <a:t>and</a:t>
            </a:r>
            <a:r>
              <a:rPr lang="en-US" dirty="0">
                <a:noFill/>
              </a:rPr>
              <a:t>-</a:t>
            </a:r>
            <a:r>
              <a:rPr lang="en-US" dirty="0"/>
              <a:t>permissions</a:t>
            </a:r>
          </a:p>
        </p:txBody>
      </p:sp>
      <p:sp>
        <p:nvSpPr>
          <p:cNvPr id="3" name="Text Placeholder 2"/>
          <p:cNvSpPr>
            <a:spLocks noGrp="1"/>
          </p:cNvSpPr>
          <p:nvPr>
            <p:ph type="body" sz="quarter" idx="10"/>
          </p:nvPr>
        </p:nvSpPr>
        <p:spPr>
          <a:xfrm>
            <a:off x="465139" y="1938663"/>
            <a:ext cx="4559146" cy="4161139"/>
          </a:xfrm>
        </p:spPr>
        <p:txBody>
          <a:bodyPr/>
          <a:lstStyle/>
          <a:p>
            <a:pPr>
              <a:lnSpc>
                <a:spcPct val="90000"/>
              </a:lnSpc>
              <a:spcBef>
                <a:spcPts val="1200"/>
              </a:spcBef>
            </a:pPr>
            <a:r>
              <a:rPr lang="en-US" b="1" dirty="0">
                <a:solidFill>
                  <a:schemeClr val="accent1"/>
                </a:solidFill>
                <a:latin typeface="+mj-lt"/>
              </a:rPr>
              <a:t>Web-hosted resources that integrate with Azure AD have a resource identifier (Application ID URI)</a:t>
            </a:r>
          </a:p>
          <a:p>
            <a:pPr>
              <a:lnSpc>
                <a:spcPct val="90000"/>
              </a:lnSpc>
              <a:spcBef>
                <a:spcPts val="1200"/>
              </a:spcBef>
            </a:pPr>
            <a:r>
              <a:rPr lang="en-US" sz="1600" dirty="0"/>
              <a:t>Office 365 Unified Mail API: https://outlook.office.com</a:t>
            </a:r>
          </a:p>
          <a:p>
            <a:pPr>
              <a:lnSpc>
                <a:spcPct val="90000"/>
              </a:lnSpc>
              <a:spcBef>
                <a:spcPts val="1200"/>
              </a:spcBef>
            </a:pPr>
            <a:r>
              <a:rPr lang="en-US" sz="1600" dirty="0"/>
              <a:t>Azure AD Graph API: https://graph.windows.net</a:t>
            </a:r>
          </a:p>
          <a:p>
            <a:pPr>
              <a:lnSpc>
                <a:spcPct val="90000"/>
              </a:lnSpc>
              <a:spcBef>
                <a:spcPts val="1200"/>
              </a:spcBef>
            </a:pPr>
            <a:r>
              <a:rPr lang="en-US" sz="1600" dirty="0"/>
              <a:t>Microsoft Graph: https://graph.Microsoft.com</a:t>
            </a:r>
          </a:p>
          <a:p>
            <a:pPr>
              <a:lnSpc>
                <a:spcPct val="90000"/>
              </a:lnSpc>
              <a:spcBef>
                <a:spcPts val="1800"/>
              </a:spcBef>
            </a:pPr>
            <a:r>
              <a:rPr lang="en-US" b="1" dirty="0">
                <a:solidFill>
                  <a:schemeClr val="accent1"/>
                </a:solidFill>
                <a:latin typeface="+mj-lt"/>
              </a:rPr>
              <a:t>Resources define permissions</a:t>
            </a:r>
          </a:p>
          <a:p>
            <a:pPr>
              <a:lnSpc>
                <a:spcPct val="90000"/>
              </a:lnSpc>
              <a:spcBef>
                <a:spcPts val="1200"/>
              </a:spcBef>
            </a:pPr>
            <a:r>
              <a:rPr lang="en-US" sz="1600" dirty="0" err="1"/>
              <a:t>Calendar.Read</a:t>
            </a:r>
            <a:endParaRPr lang="en-US" sz="1600" dirty="0"/>
          </a:p>
          <a:p>
            <a:pPr>
              <a:lnSpc>
                <a:spcPct val="90000"/>
              </a:lnSpc>
              <a:spcBef>
                <a:spcPts val="1200"/>
              </a:spcBef>
            </a:pPr>
            <a:r>
              <a:rPr lang="en-US" sz="1600" dirty="0" err="1"/>
              <a:t>Profile.ReadWrite</a:t>
            </a:r>
            <a:endParaRPr lang="en-US" sz="1600" dirty="0"/>
          </a:p>
          <a:p>
            <a:pPr>
              <a:lnSpc>
                <a:spcPct val="90000"/>
              </a:lnSpc>
              <a:spcBef>
                <a:spcPts val="1200"/>
              </a:spcBef>
            </a:pPr>
            <a:r>
              <a:rPr lang="en-US" sz="1600" dirty="0" err="1"/>
              <a:t>Mail.Send</a:t>
            </a:r>
            <a:endParaRPr lang="en-US" sz="1600" dirty="0"/>
          </a:p>
          <a:p>
            <a:pPr>
              <a:lnSpc>
                <a:spcPct val="90000"/>
              </a:lnSpc>
              <a:spcBef>
                <a:spcPts val="1200"/>
              </a:spcBef>
            </a:pPr>
            <a:endParaRPr lang="en-US" sz="1400" b="1" dirty="0"/>
          </a:p>
        </p:txBody>
      </p:sp>
      <p:pic>
        <p:nvPicPr>
          <p:cNvPr id="8" name="Picture 7" descr="A person sitting at a table using a computer&#10;&#10;Description generated with very high confidence">
            <a:extLst>
              <a:ext uri="{FF2B5EF4-FFF2-40B4-BE49-F238E27FC236}">
                <a16:creationId xmlns:a16="http://schemas.microsoft.com/office/drawing/2014/main" id="{13EB8136-6776-453C-A05A-2544F6F2562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213763" y="0"/>
            <a:ext cx="6222711" cy="6994525"/>
          </a:xfrm>
          <a:prstGeom prst="rect">
            <a:avLst/>
          </a:prstGeom>
        </p:spPr>
      </p:pic>
    </p:spTree>
    <p:extLst>
      <p:ext uri="{BB962C8B-B14F-4D97-AF65-F5344CB8AC3E}">
        <p14:creationId xmlns:p14="http://schemas.microsoft.com/office/powerpoint/2010/main" val="11615704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5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5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25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25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25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25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err="1"/>
              <a:t>OpenID</a:t>
            </a:r>
            <a:r>
              <a:rPr lang="en-US" dirty="0"/>
              <a:t> Connect scopes</a:t>
            </a:r>
          </a:p>
        </p:txBody>
      </p:sp>
      <p:graphicFrame>
        <p:nvGraphicFramePr>
          <p:cNvPr id="14" name="Table Placeholder 13"/>
          <p:cNvGraphicFramePr>
            <a:graphicFrameLocks noGrp="1"/>
          </p:cNvGraphicFramePr>
          <p:nvPr>
            <p:ph type="tbl" sz="quarter" idx="10"/>
            <p:extLst>
              <p:ext uri="{D42A27DB-BD31-4B8C-83A1-F6EECF244321}">
                <p14:modId xmlns:p14="http://schemas.microsoft.com/office/powerpoint/2010/main" val="4112603785"/>
              </p:ext>
            </p:extLst>
          </p:nvPr>
        </p:nvGraphicFramePr>
        <p:xfrm>
          <a:off x="465138" y="1512425"/>
          <a:ext cx="11355560" cy="4829135"/>
        </p:xfrm>
        <a:graphic>
          <a:graphicData uri="http://schemas.openxmlformats.org/drawingml/2006/table">
            <a:tbl>
              <a:tblPr firstRow="1" bandRow="1">
                <a:tableStyleId>{5C22544A-7EE6-4342-B048-85BDC9FD1C3A}</a:tableStyleId>
              </a:tblPr>
              <a:tblGrid>
                <a:gridCol w="1832705">
                  <a:extLst>
                    <a:ext uri="{9D8B030D-6E8A-4147-A177-3AD203B41FA5}">
                      <a16:colId xmlns:a16="http://schemas.microsoft.com/office/drawing/2014/main" val="646318229"/>
                    </a:ext>
                  </a:extLst>
                </a:gridCol>
                <a:gridCol w="4535576">
                  <a:extLst>
                    <a:ext uri="{9D8B030D-6E8A-4147-A177-3AD203B41FA5}">
                      <a16:colId xmlns:a16="http://schemas.microsoft.com/office/drawing/2014/main" val="2037588904"/>
                    </a:ext>
                  </a:extLst>
                </a:gridCol>
                <a:gridCol w="2676341">
                  <a:extLst>
                    <a:ext uri="{9D8B030D-6E8A-4147-A177-3AD203B41FA5}">
                      <a16:colId xmlns:a16="http://schemas.microsoft.com/office/drawing/2014/main" val="200505750"/>
                    </a:ext>
                  </a:extLst>
                </a:gridCol>
                <a:gridCol w="2310938">
                  <a:extLst>
                    <a:ext uri="{9D8B030D-6E8A-4147-A177-3AD203B41FA5}">
                      <a16:colId xmlns:a16="http://schemas.microsoft.com/office/drawing/2014/main" val="3078073151"/>
                    </a:ext>
                  </a:extLst>
                </a:gridCol>
              </a:tblGrid>
              <a:tr h="802511">
                <a:tc>
                  <a:txBody>
                    <a:bodyPr/>
                    <a:lstStyle/>
                    <a:p>
                      <a:endParaRPr lang="en-US" sz="1800" b="0" dirty="0">
                        <a:latin typeface="+mj-lt"/>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b="0" dirty="0">
                          <a:solidFill>
                            <a:schemeClr val="bg2"/>
                          </a:solidFill>
                          <a:latin typeface="+mj-lt"/>
                        </a:rPr>
                        <a:t>What it does</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b="0" dirty="0">
                          <a:solidFill>
                            <a:schemeClr val="bg2"/>
                          </a:solidFill>
                          <a:latin typeface="+mj-lt"/>
                        </a:rPr>
                        <a:t>Work or school </a:t>
                      </a:r>
                      <a:br>
                        <a:rPr lang="en-US" sz="1800" b="0" dirty="0">
                          <a:solidFill>
                            <a:schemeClr val="bg2"/>
                          </a:solidFill>
                          <a:latin typeface="+mj-lt"/>
                        </a:rPr>
                      </a:br>
                      <a:r>
                        <a:rPr lang="en-US" sz="1800" b="0" dirty="0">
                          <a:solidFill>
                            <a:schemeClr val="bg2"/>
                          </a:solidFill>
                          <a:latin typeface="+mj-lt"/>
                        </a:rPr>
                        <a:t>account consent page</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b="0" dirty="0">
                          <a:solidFill>
                            <a:schemeClr val="bg2"/>
                          </a:solidFill>
                          <a:latin typeface="+mj-lt"/>
                        </a:rPr>
                        <a:t>Microsoft account consent</a:t>
                      </a:r>
                      <a:r>
                        <a:rPr lang="en-US" sz="1800" b="0" baseline="0" dirty="0">
                          <a:solidFill>
                            <a:schemeClr val="bg2"/>
                          </a:solidFill>
                          <a:latin typeface="+mj-lt"/>
                        </a:rPr>
                        <a:t> page</a:t>
                      </a:r>
                      <a:endParaRPr lang="en-US" sz="1800" b="0" dirty="0">
                        <a:solidFill>
                          <a:schemeClr val="bg2"/>
                        </a:solidFill>
                        <a:latin typeface="+mj-lt"/>
                      </a:endParaRP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834266737"/>
                  </a:ext>
                </a:extLst>
              </a:tr>
              <a:tr h="1006656">
                <a:tc>
                  <a:txBody>
                    <a:bodyPr/>
                    <a:lstStyle/>
                    <a:p>
                      <a:pPr>
                        <a:lnSpc>
                          <a:spcPts val="1600"/>
                        </a:lnSpc>
                      </a:pPr>
                      <a:r>
                        <a:rPr lang="en-US" sz="1600" b="0" i="0" dirty="0" err="1">
                          <a:solidFill>
                            <a:schemeClr val="accent1"/>
                          </a:solidFill>
                          <a:latin typeface="+mj-lt"/>
                        </a:rPr>
                        <a:t>openid</a:t>
                      </a:r>
                      <a:endParaRPr lang="en-US" sz="1600" b="0" i="0" dirty="0">
                        <a:solidFill>
                          <a:schemeClr val="accent1"/>
                        </a:solidFill>
                        <a:latin typeface="+mj-lt"/>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lvl="0" indent="-237771">
                        <a:buFont typeface="Arial" panose="020B0604020202020204" pitchFamily="34" charset="0"/>
                        <a:buNone/>
                      </a:pPr>
                      <a:r>
                        <a:rPr lang="en-US" sz="1600" b="0" dirty="0">
                          <a:solidFill>
                            <a:schemeClr val="tx1"/>
                          </a:solidFill>
                          <a:latin typeface="+mn-lt"/>
                        </a:rPr>
                        <a:t>Allows your app to sign the user in and receive an app-specific identifier for the user.</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Sign in as you</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Sign you in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223557"/>
                  </a:ext>
                </a:extLst>
              </a:tr>
              <a:tr h="1006656">
                <a:tc>
                  <a:txBody>
                    <a:bodyPr/>
                    <a:lstStyle/>
                    <a:p>
                      <a:pPr>
                        <a:lnSpc>
                          <a:spcPts val="1600"/>
                        </a:lnSpc>
                      </a:pPr>
                      <a:r>
                        <a:rPr lang="en-US" sz="1600" b="0" i="0" dirty="0">
                          <a:solidFill>
                            <a:schemeClr val="accent1"/>
                          </a:solidFill>
                          <a:latin typeface="+mj-lt"/>
                        </a:rPr>
                        <a:t>email</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lvl="0" indent="-237771">
                        <a:buFont typeface="Arial" panose="020B0604020202020204" pitchFamily="34" charset="0"/>
                        <a:buNone/>
                      </a:pPr>
                      <a:r>
                        <a:rPr lang="en-US" sz="1600" b="0" dirty="0">
                          <a:solidFill>
                            <a:schemeClr val="tx1"/>
                          </a:solidFill>
                          <a:latin typeface="+mn-lt"/>
                        </a:rPr>
                        <a:t>Allows your app access to the user’s primary email address via the email claim in the token.</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View your email address</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View your </a:t>
                      </a:r>
                      <a:br>
                        <a:rPr kumimoji="0" lang="en-US" sz="1600" b="0" i="0" u="none" strike="noStrike" kern="1200" cap="none" spc="0" normalizeH="0" baseline="0" noProof="0" dirty="0">
                          <a:ln>
                            <a:noFill/>
                          </a:ln>
                          <a:solidFill>
                            <a:srgbClr val="2F2F2F"/>
                          </a:solidFill>
                          <a:effectLst/>
                          <a:uLnTx/>
                          <a:uFillTx/>
                          <a:latin typeface="+mn-lt"/>
                          <a:ea typeface="+mn-ea"/>
                          <a:cs typeface="+mn-cs"/>
                        </a:rPr>
                      </a:br>
                      <a:r>
                        <a:rPr kumimoji="0" lang="en-US" sz="1600" b="0" i="0" u="none" strike="noStrike" kern="1200" cap="none" spc="0" normalizeH="0" baseline="0" noProof="0" dirty="0">
                          <a:ln>
                            <a:noFill/>
                          </a:ln>
                          <a:solidFill>
                            <a:srgbClr val="2F2F2F"/>
                          </a:solidFill>
                          <a:effectLst/>
                          <a:uLnTx/>
                          <a:uFillTx/>
                          <a:latin typeface="+mn-lt"/>
                          <a:ea typeface="+mn-ea"/>
                          <a:cs typeface="+mn-cs"/>
                        </a:rPr>
                        <a:t>email address</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591507760"/>
                  </a:ext>
                </a:extLst>
              </a:tr>
              <a:tr h="1006656">
                <a:tc>
                  <a:txBody>
                    <a:bodyPr/>
                    <a:lstStyle/>
                    <a:p>
                      <a:pPr>
                        <a:lnSpc>
                          <a:spcPts val="1600"/>
                        </a:lnSpc>
                      </a:pPr>
                      <a:r>
                        <a:rPr lang="en-US" sz="1600" b="0" i="0" dirty="0">
                          <a:solidFill>
                            <a:schemeClr val="accent1"/>
                          </a:solidFill>
                          <a:latin typeface="+mj-lt"/>
                        </a:rPr>
                        <a:t>profile</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lang="en-US" sz="1600" b="0" dirty="0">
                          <a:solidFill>
                            <a:schemeClr val="tx1"/>
                          </a:solidFill>
                          <a:latin typeface="+mn-lt"/>
                        </a:rPr>
                        <a:t>Allows your app access to all other basic information such as name, preferred username, object ID, and others.</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View your basic profile</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View your </a:t>
                      </a:r>
                      <a:br>
                        <a:rPr kumimoji="0" lang="en-US" sz="1600" b="0" i="0" u="none" strike="noStrike" kern="1200" cap="none" spc="0" normalizeH="0" baseline="0" noProof="0" dirty="0">
                          <a:ln>
                            <a:noFill/>
                          </a:ln>
                          <a:solidFill>
                            <a:srgbClr val="2F2F2F"/>
                          </a:solidFill>
                          <a:effectLst/>
                          <a:uLnTx/>
                          <a:uFillTx/>
                          <a:latin typeface="+mn-lt"/>
                          <a:ea typeface="+mn-ea"/>
                          <a:cs typeface="+mn-cs"/>
                        </a:rPr>
                      </a:br>
                      <a:r>
                        <a:rPr kumimoji="0" lang="en-US" sz="1600" b="0" i="0" u="none" strike="noStrike" kern="1200" cap="none" spc="0" normalizeH="0" baseline="0" noProof="0" dirty="0">
                          <a:ln>
                            <a:noFill/>
                          </a:ln>
                          <a:solidFill>
                            <a:srgbClr val="2F2F2F"/>
                          </a:solidFill>
                          <a:effectLst/>
                          <a:uLnTx/>
                          <a:uFillTx/>
                          <a:latin typeface="+mn-lt"/>
                          <a:ea typeface="+mn-ea"/>
                          <a:cs typeface="+mn-cs"/>
                        </a:rPr>
                        <a:t>basic profile</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795213843"/>
                  </a:ext>
                </a:extLst>
              </a:tr>
              <a:tr h="1006656">
                <a:tc>
                  <a:txBody>
                    <a:bodyPr/>
                    <a:lstStyle/>
                    <a:p>
                      <a:pPr>
                        <a:lnSpc>
                          <a:spcPts val="1600"/>
                        </a:lnSpc>
                      </a:pPr>
                      <a:r>
                        <a:rPr lang="en-US" sz="1600" b="0" i="0" dirty="0" err="1">
                          <a:solidFill>
                            <a:schemeClr val="accent1"/>
                          </a:solidFill>
                          <a:latin typeface="+mj-lt"/>
                        </a:rPr>
                        <a:t>offline_access</a:t>
                      </a:r>
                      <a:endParaRPr lang="en-US" sz="1600" b="0" i="0" dirty="0">
                        <a:solidFill>
                          <a:schemeClr val="accent1"/>
                        </a:solidFill>
                        <a:latin typeface="+mj-lt"/>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lang="en-US" sz="1600" b="0" dirty="0">
                          <a:solidFill>
                            <a:schemeClr val="tx1"/>
                          </a:solidFill>
                          <a:latin typeface="+mn-lt"/>
                        </a:rPr>
                        <a:t>Enables retrieving refresh tokens and silently updating access tokens.</a:t>
                      </a:r>
                    </a:p>
                    <a:p>
                      <a:pPr marL="0" marR="0" lvl="0" indent="0" algn="l" defTabSz="932742" rtl="0" eaLnBrk="1" fontAlgn="auto" latinLnBrk="0" hangingPunct="1">
                        <a:lnSpc>
                          <a:spcPts val="1600"/>
                        </a:lnSpc>
                        <a:spcBef>
                          <a:spcPts val="0"/>
                        </a:spcBef>
                        <a:spcAft>
                          <a:spcPts val="0"/>
                        </a:spcAft>
                        <a:buClrTx/>
                        <a:buSzTx/>
                        <a:buFontTx/>
                        <a:buNone/>
                        <a:tabLst/>
                        <a:defRPr/>
                      </a:pPr>
                      <a:endParaRPr lang="en-US" sz="1600" b="0" dirty="0">
                        <a:solidFill>
                          <a:schemeClr val="tx1"/>
                        </a:solidFill>
                        <a:latin typeface="+mn-lt"/>
                      </a:endParaRP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Access your data anytime</a:t>
                      </a:r>
                    </a:p>
                  </a:txBody>
                  <a:tcPr anchor="ctr">
                    <a:lnL w="38100" cap="flat" cmpd="sng" algn="ctr">
                      <a:solidFill>
                        <a:schemeClr val="bg2"/>
                      </a:solid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Access your </a:t>
                      </a:r>
                      <a:br>
                        <a:rPr kumimoji="0" lang="en-US" sz="1600" b="0" i="0" u="none" strike="noStrike" kern="1200" cap="none" spc="0" normalizeH="0" baseline="0" noProof="0" dirty="0">
                          <a:ln>
                            <a:noFill/>
                          </a:ln>
                          <a:solidFill>
                            <a:srgbClr val="2F2F2F"/>
                          </a:solidFill>
                          <a:effectLst/>
                          <a:uLnTx/>
                          <a:uFillTx/>
                          <a:latin typeface="+mn-lt"/>
                          <a:ea typeface="+mn-ea"/>
                          <a:cs typeface="+mn-cs"/>
                        </a:rPr>
                      </a:br>
                      <a:r>
                        <a:rPr kumimoji="0" lang="en-US" sz="1600" b="0" i="0" u="none" strike="noStrike" kern="1200" cap="none" spc="0" normalizeH="0" baseline="0" noProof="0" dirty="0">
                          <a:ln>
                            <a:noFill/>
                          </a:ln>
                          <a:solidFill>
                            <a:srgbClr val="2F2F2F"/>
                          </a:solidFill>
                          <a:effectLst/>
                          <a:uLnTx/>
                          <a:uFillTx/>
                          <a:latin typeface="+mn-lt"/>
                          <a:ea typeface="+mn-ea"/>
                          <a:cs typeface="+mn-cs"/>
                        </a:rPr>
                        <a:t>info anytime</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511018407"/>
                  </a:ext>
                </a:extLst>
              </a:tr>
            </a:tbl>
          </a:graphicData>
        </a:graphic>
      </p:graphicFrame>
    </p:spTree>
    <p:extLst>
      <p:ext uri="{BB962C8B-B14F-4D97-AF65-F5344CB8AC3E}">
        <p14:creationId xmlns:p14="http://schemas.microsoft.com/office/powerpoint/2010/main" val="87706638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DB80E-DF38-4CD7-A20D-DB293F73366B}"/>
              </a:ext>
            </a:extLst>
          </p:cNvPr>
          <p:cNvSpPr>
            <a:spLocks noGrp="1"/>
          </p:cNvSpPr>
          <p:nvPr>
            <p:ph type="title"/>
          </p:nvPr>
        </p:nvSpPr>
        <p:spPr/>
        <p:txBody>
          <a:bodyPr/>
          <a:lstStyle/>
          <a:p>
            <a:r>
              <a:rPr lang="en-US" dirty="0"/>
              <a:t>Delegated vs Application permissions</a:t>
            </a:r>
          </a:p>
        </p:txBody>
      </p:sp>
      <p:sp>
        <p:nvSpPr>
          <p:cNvPr id="4" name="Text Placeholder 3">
            <a:extLst>
              <a:ext uri="{FF2B5EF4-FFF2-40B4-BE49-F238E27FC236}">
                <a16:creationId xmlns:a16="http://schemas.microsoft.com/office/drawing/2014/main" id="{82B95636-375F-4384-9315-77EE71C541B7}"/>
              </a:ext>
            </a:extLst>
          </p:cNvPr>
          <p:cNvSpPr>
            <a:spLocks noGrp="1"/>
          </p:cNvSpPr>
          <p:nvPr>
            <p:ph type="body" sz="quarter" idx="10"/>
          </p:nvPr>
        </p:nvSpPr>
        <p:spPr>
          <a:xfrm>
            <a:off x="465139" y="1746184"/>
            <a:ext cx="4897694" cy="683264"/>
          </a:xfrm>
        </p:spPr>
        <p:txBody>
          <a:bodyPr/>
          <a:lstStyle/>
          <a:p>
            <a:r>
              <a:rPr lang="en-US" b="1" dirty="0">
                <a:solidFill>
                  <a:schemeClr val="accent1"/>
                </a:solidFill>
                <a:latin typeface="+mj-lt"/>
              </a:rPr>
              <a:t>Delegated permissions</a:t>
            </a:r>
          </a:p>
          <a:p>
            <a:pPr>
              <a:lnSpc>
                <a:spcPct val="90000"/>
              </a:lnSpc>
              <a:spcBef>
                <a:spcPts val="1200"/>
              </a:spcBef>
            </a:pPr>
            <a:r>
              <a:rPr lang="en-US" sz="1600" dirty="0"/>
              <a:t>Used by apps that have a signed-in user present</a:t>
            </a:r>
          </a:p>
        </p:txBody>
      </p:sp>
      <p:sp>
        <p:nvSpPr>
          <p:cNvPr id="15" name="Text Placeholder 3">
            <a:extLst>
              <a:ext uri="{FF2B5EF4-FFF2-40B4-BE49-F238E27FC236}">
                <a16:creationId xmlns:a16="http://schemas.microsoft.com/office/drawing/2014/main" id="{19CEA6BF-59C8-43D7-A23A-537369AEF62D}"/>
              </a:ext>
            </a:extLst>
          </p:cNvPr>
          <p:cNvSpPr txBox="1">
            <a:spLocks/>
          </p:cNvSpPr>
          <p:nvPr/>
        </p:nvSpPr>
        <p:spPr>
          <a:xfrm>
            <a:off x="5886234" y="1746184"/>
            <a:ext cx="5561128" cy="683264"/>
          </a:xfrm>
          <a:prstGeom prst="rect">
            <a:avLst/>
          </a:prstGeom>
        </p:spPr>
        <p:txBody>
          <a:bodyPr vert="horz" wrap="square" lIns="0" tIns="0" rIns="0" bIns="0" rtlCol="0">
            <a:spAutoFit/>
          </a:bodyPr>
          <a:lstStyle>
            <a:lvl1pPr marL="0" marR="0" indent="0" algn="l" defTabSz="932742" rtl="0" eaLnBrk="1" fontAlgn="auto" latinLnBrk="0" hangingPunct="1">
              <a:lnSpc>
                <a:spcPts val="2400"/>
              </a:lnSpc>
              <a:spcBef>
                <a:spcPct val="20000"/>
              </a:spcBef>
              <a:spcAft>
                <a:spcPts val="0"/>
              </a:spcAft>
              <a:buClrTx/>
              <a:buSzPct val="90000"/>
              <a:buFont typeface="Wingdings" panose="05000000000000000000" pitchFamily="2" charset="2"/>
              <a:buNone/>
              <a:tabLst/>
              <a:defRPr sz="2000" b="0" i="0" kern="1200" spc="0" baseline="0">
                <a:solidFill>
                  <a:schemeClr val="tx1"/>
                </a:solidFill>
                <a:latin typeface="+mn-lt"/>
                <a:ea typeface="+mn-ea"/>
                <a:cs typeface="+mn-cs"/>
              </a:defRPr>
            </a:lvl1pPr>
            <a:lvl2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solidFill>
                  <a:schemeClr val="accent1"/>
                </a:solidFill>
                <a:latin typeface="+mj-lt"/>
              </a:rPr>
              <a:t>Application permissions</a:t>
            </a:r>
          </a:p>
          <a:p>
            <a:pPr>
              <a:lnSpc>
                <a:spcPct val="90000"/>
              </a:lnSpc>
              <a:spcBef>
                <a:spcPts val="1200"/>
              </a:spcBef>
            </a:pPr>
            <a:r>
              <a:rPr lang="en-US" sz="1600" dirty="0"/>
              <a:t>Used by apps that run without a signed-in user present </a:t>
            </a:r>
          </a:p>
        </p:txBody>
      </p:sp>
      <p:grpSp>
        <p:nvGrpSpPr>
          <p:cNvPr id="7" name="Group 6">
            <a:extLst>
              <a:ext uri="{FF2B5EF4-FFF2-40B4-BE49-F238E27FC236}">
                <a16:creationId xmlns:a16="http://schemas.microsoft.com/office/drawing/2014/main" id="{9AD6033A-73BE-4A70-B505-5522DD35E26D}"/>
              </a:ext>
            </a:extLst>
          </p:cNvPr>
          <p:cNvGrpSpPr/>
          <p:nvPr/>
        </p:nvGrpSpPr>
        <p:grpSpPr>
          <a:xfrm>
            <a:off x="813073" y="3191643"/>
            <a:ext cx="3308203" cy="2704482"/>
            <a:chOff x="988540" y="3365263"/>
            <a:chExt cx="3308203" cy="2704482"/>
          </a:xfrm>
        </p:grpSpPr>
        <p:sp>
          <p:nvSpPr>
            <p:cNvPr id="12" name="Oval 11">
              <a:extLst>
                <a:ext uri="{FF2B5EF4-FFF2-40B4-BE49-F238E27FC236}">
                  <a16:creationId xmlns:a16="http://schemas.microsoft.com/office/drawing/2014/main" id="{094FF708-9A83-4A81-93E4-103074640246}"/>
                </a:ext>
              </a:extLst>
            </p:cNvPr>
            <p:cNvSpPr/>
            <p:nvPr/>
          </p:nvSpPr>
          <p:spPr bwMode="auto">
            <a:xfrm>
              <a:off x="2438400" y="3365263"/>
              <a:ext cx="1858343" cy="1775153"/>
            </a:xfrm>
            <a:prstGeom prst="ellipse">
              <a:avLst/>
            </a:prstGeom>
            <a:solidFill>
              <a:schemeClr val="accent3">
                <a:lumMod val="50000"/>
                <a:alpha val="8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bg2"/>
                  </a:solidFill>
                  <a:latin typeface="+mj-lt"/>
                  <a:ea typeface="Segoe UI" pitchFamily="34" charset="0"/>
                  <a:cs typeface="Segoe UI" pitchFamily="34" charset="0"/>
                </a:rPr>
                <a:t>App</a:t>
              </a:r>
            </a:p>
          </p:txBody>
        </p:sp>
        <p:sp>
          <p:nvSpPr>
            <p:cNvPr id="9" name="Oval 8">
              <a:extLst>
                <a:ext uri="{FF2B5EF4-FFF2-40B4-BE49-F238E27FC236}">
                  <a16:creationId xmlns:a16="http://schemas.microsoft.com/office/drawing/2014/main" id="{9B4FD109-067A-41B3-B0FC-9ACCCFE8648C}"/>
                </a:ext>
              </a:extLst>
            </p:cNvPr>
            <p:cNvSpPr/>
            <p:nvPr/>
          </p:nvSpPr>
          <p:spPr bwMode="auto">
            <a:xfrm>
              <a:off x="988540" y="3365263"/>
              <a:ext cx="1858343" cy="1775153"/>
            </a:xfrm>
            <a:prstGeom prst="ellipse">
              <a:avLst/>
            </a:prstGeom>
            <a:solidFill>
              <a:schemeClr val="accent3">
                <a:alpha val="8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tx1"/>
                  </a:solidFill>
                  <a:latin typeface="+mj-lt"/>
                  <a:ea typeface="Segoe UI" pitchFamily="34" charset="0"/>
                  <a:cs typeface="Segoe UI" pitchFamily="34" charset="0"/>
                </a:rPr>
                <a:t>User</a:t>
              </a:r>
            </a:p>
          </p:txBody>
        </p:sp>
        <p:sp>
          <p:nvSpPr>
            <p:cNvPr id="14" name="TextBox 13">
              <a:extLst>
                <a:ext uri="{FF2B5EF4-FFF2-40B4-BE49-F238E27FC236}">
                  <a16:creationId xmlns:a16="http://schemas.microsoft.com/office/drawing/2014/main" id="{415FDB7E-861B-4609-98CB-C2AB76A5C60A}"/>
                </a:ext>
              </a:extLst>
            </p:cNvPr>
            <p:cNvSpPr txBox="1"/>
            <p:nvPr/>
          </p:nvSpPr>
          <p:spPr>
            <a:xfrm>
              <a:off x="1501067" y="5552680"/>
              <a:ext cx="2252861" cy="517065"/>
            </a:xfrm>
            <a:prstGeom prst="rect">
              <a:avLst/>
            </a:prstGeom>
            <a:noFill/>
          </p:spPr>
          <p:txBody>
            <a:bodyPr wrap="none" lIns="182880" tIns="146304" rIns="182880" bIns="146304" rtlCol="0">
              <a:spAutoFit/>
            </a:bodyPr>
            <a:lstStyle/>
            <a:p>
              <a:pPr algn="ctr">
                <a:lnSpc>
                  <a:spcPct val="90000"/>
                </a:lnSpc>
                <a:spcAft>
                  <a:spcPts val="600"/>
                </a:spcAft>
              </a:pPr>
              <a:r>
                <a:rPr lang="en-US" sz="1600" dirty="0"/>
                <a:t>Effective permissions</a:t>
              </a:r>
            </a:p>
          </p:txBody>
        </p:sp>
        <p:cxnSp>
          <p:nvCxnSpPr>
            <p:cNvPr id="20" name="Straight Arrow Connector 19">
              <a:extLst>
                <a:ext uri="{FF2B5EF4-FFF2-40B4-BE49-F238E27FC236}">
                  <a16:creationId xmlns:a16="http://schemas.microsoft.com/office/drawing/2014/main" id="{976006FD-4EC1-4CA9-8AE3-D2179C149A73}"/>
                </a:ext>
              </a:extLst>
            </p:cNvPr>
            <p:cNvCxnSpPr>
              <a:cxnSpLocks/>
            </p:cNvCxnSpPr>
            <p:nvPr/>
          </p:nvCxnSpPr>
          <p:spPr>
            <a:xfrm flipV="1">
              <a:off x="2627384" y="4266892"/>
              <a:ext cx="0" cy="1207933"/>
            </a:xfrm>
            <a:prstGeom prst="straightConnector1">
              <a:avLst/>
            </a:prstGeom>
            <a:ln w="38100">
              <a:solidFill>
                <a:schemeClr val="tx2"/>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9C5F189C-1F72-4E67-B702-81C99BC27A28}"/>
              </a:ext>
            </a:extLst>
          </p:cNvPr>
          <p:cNvGrpSpPr/>
          <p:nvPr/>
        </p:nvGrpSpPr>
        <p:grpSpPr>
          <a:xfrm>
            <a:off x="5886234" y="3191643"/>
            <a:ext cx="4136995" cy="2704482"/>
            <a:chOff x="6219565" y="3365263"/>
            <a:chExt cx="4136995" cy="2704482"/>
          </a:xfrm>
        </p:grpSpPr>
        <p:sp>
          <p:nvSpPr>
            <p:cNvPr id="16" name="Oval 15">
              <a:extLst>
                <a:ext uri="{FF2B5EF4-FFF2-40B4-BE49-F238E27FC236}">
                  <a16:creationId xmlns:a16="http://schemas.microsoft.com/office/drawing/2014/main" id="{44EC9D9E-B3B9-429B-AF96-ACE16E5345A3}"/>
                </a:ext>
              </a:extLst>
            </p:cNvPr>
            <p:cNvSpPr/>
            <p:nvPr/>
          </p:nvSpPr>
          <p:spPr bwMode="auto">
            <a:xfrm>
              <a:off x="8299621" y="3365263"/>
              <a:ext cx="1858343" cy="1775153"/>
            </a:xfrm>
            <a:prstGeom prst="ellipse">
              <a:avLst/>
            </a:prstGeom>
            <a:solidFill>
              <a:schemeClr val="accent3">
                <a:lumMod val="50000"/>
                <a:alpha val="8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bg2"/>
                  </a:solidFill>
                  <a:latin typeface="+mj-lt"/>
                  <a:ea typeface="Segoe UI" pitchFamily="34" charset="0"/>
                  <a:cs typeface="Segoe UI" pitchFamily="34" charset="0"/>
                </a:rPr>
                <a:t>App</a:t>
              </a:r>
            </a:p>
          </p:txBody>
        </p:sp>
        <p:sp>
          <p:nvSpPr>
            <p:cNvPr id="17" name="Oval 16">
              <a:extLst>
                <a:ext uri="{FF2B5EF4-FFF2-40B4-BE49-F238E27FC236}">
                  <a16:creationId xmlns:a16="http://schemas.microsoft.com/office/drawing/2014/main" id="{3D9BD904-3630-40DE-AECD-E84B080EE0D6}"/>
                </a:ext>
              </a:extLst>
            </p:cNvPr>
            <p:cNvSpPr/>
            <p:nvPr/>
          </p:nvSpPr>
          <p:spPr bwMode="auto">
            <a:xfrm>
              <a:off x="6219565" y="3365263"/>
              <a:ext cx="1858343" cy="1775153"/>
            </a:xfrm>
            <a:prstGeom prst="ellipse">
              <a:avLst/>
            </a:prstGeom>
            <a:solidFill>
              <a:schemeClr val="accent3">
                <a:alpha val="8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tx1"/>
                  </a:solidFill>
                  <a:latin typeface="+mj-lt"/>
                  <a:ea typeface="Segoe UI" pitchFamily="34" charset="0"/>
                  <a:cs typeface="Segoe UI" pitchFamily="34" charset="0"/>
                </a:rPr>
                <a:t>User</a:t>
              </a:r>
            </a:p>
          </p:txBody>
        </p:sp>
        <p:sp>
          <p:nvSpPr>
            <p:cNvPr id="19" name="TextBox 18">
              <a:extLst>
                <a:ext uri="{FF2B5EF4-FFF2-40B4-BE49-F238E27FC236}">
                  <a16:creationId xmlns:a16="http://schemas.microsoft.com/office/drawing/2014/main" id="{EA7426DA-DDFF-4441-92EF-2B9883D1B552}"/>
                </a:ext>
              </a:extLst>
            </p:cNvPr>
            <p:cNvSpPr txBox="1"/>
            <p:nvPr/>
          </p:nvSpPr>
          <p:spPr>
            <a:xfrm>
              <a:off x="8103699" y="5552680"/>
              <a:ext cx="2252861" cy="517065"/>
            </a:xfrm>
            <a:prstGeom prst="rect">
              <a:avLst/>
            </a:prstGeom>
            <a:noFill/>
          </p:spPr>
          <p:txBody>
            <a:bodyPr wrap="none" lIns="182880" tIns="146304" rIns="182880" bIns="146304" rtlCol="0">
              <a:spAutoFit/>
            </a:bodyPr>
            <a:lstStyle/>
            <a:p>
              <a:pPr algn="ctr">
                <a:lnSpc>
                  <a:spcPct val="90000"/>
                </a:lnSpc>
                <a:spcAft>
                  <a:spcPts val="600"/>
                </a:spcAft>
              </a:pPr>
              <a:r>
                <a:rPr lang="en-US" sz="1600" dirty="0"/>
                <a:t>Effective permissions</a:t>
              </a:r>
            </a:p>
          </p:txBody>
        </p:sp>
        <p:cxnSp>
          <p:nvCxnSpPr>
            <p:cNvPr id="21" name="Straight Arrow Connector 20">
              <a:extLst>
                <a:ext uri="{FF2B5EF4-FFF2-40B4-BE49-F238E27FC236}">
                  <a16:creationId xmlns:a16="http://schemas.microsoft.com/office/drawing/2014/main" id="{C6E9E60F-CE89-43BA-A09F-11EBC191DAA2}"/>
                </a:ext>
              </a:extLst>
            </p:cNvPr>
            <p:cNvCxnSpPr>
              <a:cxnSpLocks/>
            </p:cNvCxnSpPr>
            <p:nvPr/>
          </p:nvCxnSpPr>
          <p:spPr>
            <a:xfrm flipV="1">
              <a:off x="9228792" y="4560425"/>
              <a:ext cx="0" cy="914401"/>
            </a:xfrm>
            <a:prstGeom prst="straightConnector1">
              <a:avLst/>
            </a:prstGeom>
            <a:ln w="38100">
              <a:solidFill>
                <a:schemeClr val="tx2"/>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9098650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600B7-DC94-409D-A944-7D1E042C1BA6}"/>
              </a:ext>
            </a:extLst>
          </p:cNvPr>
          <p:cNvSpPr>
            <a:spLocks noGrp="1"/>
          </p:cNvSpPr>
          <p:nvPr>
            <p:ph type="title"/>
          </p:nvPr>
        </p:nvSpPr>
        <p:spPr/>
        <p:txBody>
          <a:bodyPr/>
          <a:lstStyle/>
          <a:p>
            <a:r>
              <a:rPr lang="en-US" dirty="0"/>
              <a:t>Microsoft Graph permission names</a:t>
            </a:r>
          </a:p>
        </p:txBody>
      </p:sp>
      <p:sp>
        <p:nvSpPr>
          <p:cNvPr id="3" name="Text Placeholder 2">
            <a:extLst>
              <a:ext uri="{FF2B5EF4-FFF2-40B4-BE49-F238E27FC236}">
                <a16:creationId xmlns:a16="http://schemas.microsoft.com/office/drawing/2014/main" id="{DD47F41A-1497-41A3-952D-07126E5DCC23}"/>
              </a:ext>
            </a:extLst>
          </p:cNvPr>
          <p:cNvSpPr>
            <a:spLocks noGrp="1"/>
          </p:cNvSpPr>
          <p:nvPr>
            <p:ph type="body" sz="quarter" idx="10"/>
          </p:nvPr>
        </p:nvSpPr>
        <p:spPr>
          <a:xfrm>
            <a:off x="465138" y="1676736"/>
            <a:ext cx="11533187" cy="323165"/>
          </a:xfrm>
        </p:spPr>
        <p:txBody>
          <a:bodyPr/>
          <a:lstStyle/>
          <a:p>
            <a:pPr algn="ctr"/>
            <a:r>
              <a:rPr lang="en-US" sz="2800" dirty="0" err="1">
                <a:latin typeface="Consolas" panose="020B0609020204030204" pitchFamily="49" charset="0"/>
              </a:rPr>
              <a:t>Resource.Operation.Constraint</a:t>
            </a:r>
            <a:endParaRPr lang="en-US" sz="2800" dirty="0">
              <a:latin typeface="Consolas" panose="020B0609020204030204" pitchFamily="49" charset="0"/>
            </a:endParaRPr>
          </a:p>
        </p:txBody>
      </p:sp>
      <p:graphicFrame>
        <p:nvGraphicFramePr>
          <p:cNvPr id="7" name="Table Placeholder 13">
            <a:extLst>
              <a:ext uri="{FF2B5EF4-FFF2-40B4-BE49-F238E27FC236}">
                <a16:creationId xmlns:a16="http://schemas.microsoft.com/office/drawing/2014/main" id="{B7981D99-858A-4D82-A61B-D6B1CAE2B00A}"/>
              </a:ext>
            </a:extLst>
          </p:cNvPr>
          <p:cNvGraphicFramePr>
            <a:graphicFrameLocks/>
          </p:cNvGraphicFramePr>
          <p:nvPr>
            <p:extLst>
              <p:ext uri="{D42A27DB-BD31-4B8C-83A1-F6EECF244321}">
                <p14:modId xmlns:p14="http://schemas.microsoft.com/office/powerpoint/2010/main" val="3242517223"/>
              </p:ext>
            </p:extLst>
          </p:nvPr>
        </p:nvGraphicFramePr>
        <p:xfrm>
          <a:off x="465138" y="2558005"/>
          <a:ext cx="11355560" cy="3970117"/>
        </p:xfrm>
        <a:graphic>
          <a:graphicData uri="http://schemas.openxmlformats.org/drawingml/2006/table">
            <a:tbl>
              <a:tblPr firstRow="1" bandRow="1">
                <a:tableStyleId>{5C22544A-7EE6-4342-B048-85BDC9FD1C3A}</a:tableStyleId>
              </a:tblPr>
              <a:tblGrid>
                <a:gridCol w="1911717">
                  <a:extLst>
                    <a:ext uri="{9D8B030D-6E8A-4147-A177-3AD203B41FA5}">
                      <a16:colId xmlns:a16="http://schemas.microsoft.com/office/drawing/2014/main" val="646318229"/>
                    </a:ext>
                  </a:extLst>
                </a:gridCol>
                <a:gridCol w="9443843">
                  <a:extLst>
                    <a:ext uri="{9D8B030D-6E8A-4147-A177-3AD203B41FA5}">
                      <a16:colId xmlns:a16="http://schemas.microsoft.com/office/drawing/2014/main" val="2037588904"/>
                    </a:ext>
                  </a:extLst>
                </a:gridCol>
              </a:tblGrid>
              <a:tr h="750030">
                <a:tc>
                  <a:txBody>
                    <a:bodyPr/>
                    <a:lstStyle/>
                    <a:p>
                      <a:r>
                        <a:rPr lang="en-US" sz="1800" b="1" kern="1200" dirty="0">
                          <a:solidFill>
                            <a:schemeClr val="bg2"/>
                          </a:solidFill>
                          <a:latin typeface="+mj-lt"/>
                          <a:ea typeface="+mn-ea"/>
                          <a:cs typeface="+mn-cs"/>
                        </a:rPr>
                        <a:t>Constraint</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dirty="0">
                          <a:solidFill>
                            <a:schemeClr val="bg2"/>
                          </a:solidFill>
                          <a:latin typeface="+mj-lt"/>
                        </a:rPr>
                        <a:t>What it does</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834266737"/>
                  </a:ext>
                </a:extLst>
              </a:tr>
              <a:tr h="704660">
                <a:tc>
                  <a:txBody>
                    <a:bodyPr/>
                    <a:lstStyle/>
                    <a:p>
                      <a:pPr>
                        <a:lnSpc>
                          <a:spcPts val="1600"/>
                        </a:lnSpc>
                      </a:pPr>
                      <a:r>
                        <a:rPr lang="en-US" sz="1600" b="0" i="0" dirty="0">
                          <a:solidFill>
                            <a:schemeClr val="accent1"/>
                          </a:solidFill>
                          <a:latin typeface="+mj-lt"/>
                        </a:rPr>
                        <a:t>All</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lvl="0" indent="-237771">
                        <a:buFont typeface="Arial" panose="020B0604020202020204" pitchFamily="34" charset="0"/>
                        <a:buNone/>
                      </a:pPr>
                      <a:r>
                        <a:rPr lang="en-US" sz="1600" b="0" dirty="0">
                          <a:solidFill>
                            <a:schemeClr val="tx1"/>
                          </a:solidFill>
                          <a:latin typeface="+mn-lt"/>
                        </a:rPr>
                        <a:t>Grants permission for the app to perform the operations on all of the resources of the specified type in a directory. </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223557"/>
                  </a:ext>
                </a:extLst>
              </a:tr>
              <a:tr h="1001360">
                <a:tc>
                  <a:txBody>
                    <a:bodyPr/>
                    <a:lstStyle/>
                    <a:p>
                      <a:pPr>
                        <a:lnSpc>
                          <a:spcPts val="1600"/>
                        </a:lnSpc>
                      </a:pPr>
                      <a:r>
                        <a:rPr lang="en-US" sz="1600" b="0" i="0" dirty="0">
                          <a:solidFill>
                            <a:schemeClr val="accent1"/>
                          </a:solidFill>
                          <a:latin typeface="+mj-lt"/>
                        </a:rPr>
                        <a:t>Shared</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lvl="0" indent="-237771">
                        <a:buFont typeface="Arial" panose="020B0604020202020204" pitchFamily="34" charset="0"/>
                        <a:buNone/>
                      </a:pPr>
                      <a:r>
                        <a:rPr lang="en-US" sz="1600" b="0" dirty="0">
                          <a:solidFill>
                            <a:schemeClr val="tx1"/>
                          </a:solidFill>
                          <a:latin typeface="+mn-lt"/>
                        </a:rPr>
                        <a:t>Grants permission for the app to perform the operations on resources that other users have shared with the signed-in user. This constraint is mainly used with Outlook resources like mail, calendars, and contacts. </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591507760"/>
                  </a:ext>
                </a:extLst>
              </a:tr>
              <a:tr h="663118">
                <a:tc>
                  <a:txBody>
                    <a:bodyPr/>
                    <a:lstStyle/>
                    <a:p>
                      <a:pPr>
                        <a:lnSpc>
                          <a:spcPts val="1600"/>
                        </a:lnSpc>
                      </a:pPr>
                      <a:r>
                        <a:rPr lang="en-US" sz="1600" b="0" i="0" dirty="0" err="1">
                          <a:solidFill>
                            <a:schemeClr val="accent1"/>
                          </a:solidFill>
                          <a:latin typeface="+mj-lt"/>
                        </a:rPr>
                        <a:t>AppFolder</a:t>
                      </a:r>
                      <a:endParaRPr lang="en-US" sz="1600" b="0" i="0" dirty="0">
                        <a:solidFill>
                          <a:schemeClr val="accent1"/>
                        </a:solidFill>
                        <a:latin typeface="+mj-lt"/>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lang="en-US" sz="1600" b="0" dirty="0">
                          <a:solidFill>
                            <a:schemeClr val="tx1"/>
                          </a:solidFill>
                          <a:latin typeface="+mn-lt"/>
                        </a:rPr>
                        <a:t>Grants permission for the app to read and write files in a dedicated folder in OneDrive. This constraint is only exposed on Files permissions and is only valid for Microsoft accounts.</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795213843"/>
                  </a:ext>
                </a:extLst>
              </a:tr>
              <a:tr h="850949">
                <a:tc>
                  <a:txBody>
                    <a:bodyPr/>
                    <a:lstStyle/>
                    <a:p>
                      <a:pPr>
                        <a:lnSpc>
                          <a:spcPts val="1600"/>
                        </a:lnSpc>
                      </a:pPr>
                      <a:r>
                        <a:rPr lang="en-US" sz="1600" b="0" i="1" dirty="0">
                          <a:solidFill>
                            <a:schemeClr val="accent1"/>
                          </a:solidFill>
                          <a:latin typeface="+mj-lt"/>
                        </a:rPr>
                        <a:t>none</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lang="en-US" sz="1600" b="0" dirty="0">
                          <a:solidFill>
                            <a:schemeClr val="tx1"/>
                          </a:solidFill>
                          <a:latin typeface="+mn-lt"/>
                        </a:rPr>
                        <a:t>If no constraint is specified the app is limited to performing the operations on the resources owned by the signed-in user. </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511018407"/>
                  </a:ext>
                </a:extLst>
              </a:tr>
            </a:tbl>
          </a:graphicData>
        </a:graphic>
      </p:graphicFrame>
    </p:spTree>
    <p:extLst>
      <p:ext uri="{BB962C8B-B14F-4D97-AF65-F5344CB8AC3E}">
        <p14:creationId xmlns:p14="http://schemas.microsoft.com/office/powerpoint/2010/main" val="4308942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E62FBA0-7209-480A-BC66-447FC37B504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682413" y="1309719"/>
            <a:ext cx="9071649" cy="5684806"/>
          </a:xfrm>
          <a:prstGeom prst="rect">
            <a:avLst/>
          </a:prstGeom>
        </p:spPr>
      </p:pic>
      <p:sp>
        <p:nvSpPr>
          <p:cNvPr id="2" name="Title 1"/>
          <p:cNvSpPr>
            <a:spLocks noGrp="1"/>
          </p:cNvSpPr>
          <p:nvPr>
            <p:ph type="title"/>
          </p:nvPr>
        </p:nvSpPr>
        <p:spPr/>
        <p:txBody>
          <a:bodyPr/>
          <a:lstStyle/>
          <a:p>
            <a:r>
              <a:rPr lang="en-US" dirty="0"/>
              <a:t>Requesting individual user consent</a:t>
            </a:r>
          </a:p>
        </p:txBody>
      </p:sp>
      <p:pic>
        <p:nvPicPr>
          <p:cNvPr id="7" name="Picture 6">
            <a:extLst>
              <a:ext uri="{FF2B5EF4-FFF2-40B4-BE49-F238E27FC236}">
                <a16:creationId xmlns:a16="http://schemas.microsoft.com/office/drawing/2014/main" id="{D8E425D5-9A19-4491-9350-D98ED2B7E834}"/>
              </a:ext>
            </a:extLst>
          </p:cNvPr>
          <p:cNvPicPr>
            <a:picLocks noChangeAspect="1"/>
          </p:cNvPicPr>
          <p:nvPr/>
        </p:nvPicPr>
        <p:blipFill>
          <a:blip r:embed="rId4"/>
          <a:stretch>
            <a:fillRect/>
          </a:stretch>
        </p:blipFill>
        <p:spPr>
          <a:xfrm>
            <a:off x="2739171" y="1622239"/>
            <a:ext cx="6751060" cy="4650730"/>
          </a:xfrm>
          <a:prstGeom prst="rect">
            <a:avLst/>
          </a:prstGeom>
        </p:spPr>
      </p:pic>
    </p:spTree>
    <p:extLst>
      <p:ext uri="{BB962C8B-B14F-4D97-AF65-F5344CB8AC3E}">
        <p14:creationId xmlns:p14="http://schemas.microsoft.com/office/powerpoint/2010/main" val="360112255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F43617-26D6-4FC0-9828-8AB2EDDEB4F6}"/>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682413" y="1309719"/>
            <a:ext cx="9071649" cy="5684806"/>
          </a:xfrm>
          <a:prstGeom prst="rect">
            <a:avLst/>
          </a:prstGeom>
        </p:spPr>
      </p:pic>
      <p:sp>
        <p:nvSpPr>
          <p:cNvPr id="2" name="Title 1">
            <a:extLst>
              <a:ext uri="{FF2B5EF4-FFF2-40B4-BE49-F238E27FC236}">
                <a16:creationId xmlns:a16="http://schemas.microsoft.com/office/drawing/2014/main" id="{499D4C9C-88ED-4FE5-AF16-9EE9F6F7F746}"/>
              </a:ext>
            </a:extLst>
          </p:cNvPr>
          <p:cNvSpPr>
            <a:spLocks noGrp="1"/>
          </p:cNvSpPr>
          <p:nvPr>
            <p:ph type="title"/>
          </p:nvPr>
        </p:nvSpPr>
        <p:spPr/>
        <p:txBody>
          <a:bodyPr/>
          <a:lstStyle/>
          <a:p>
            <a:r>
              <a:rPr lang="en-US" dirty="0"/>
              <a:t>Permission scope was not requested</a:t>
            </a:r>
          </a:p>
        </p:txBody>
      </p:sp>
      <p:sp>
        <p:nvSpPr>
          <p:cNvPr id="4" name="Rectangle 3">
            <a:extLst>
              <a:ext uri="{FF2B5EF4-FFF2-40B4-BE49-F238E27FC236}">
                <a16:creationId xmlns:a16="http://schemas.microsoft.com/office/drawing/2014/main" id="{F6E62592-6207-451A-B109-1C74F678B275}"/>
              </a:ext>
            </a:extLst>
          </p:cNvPr>
          <p:cNvSpPr/>
          <p:nvPr/>
        </p:nvSpPr>
        <p:spPr>
          <a:xfrm>
            <a:off x="2425477" y="1895957"/>
            <a:ext cx="7612507" cy="4185761"/>
          </a:xfrm>
          <a:prstGeom prst="rect">
            <a:avLst/>
          </a:prstGeom>
          <a:ln>
            <a:noFill/>
          </a:ln>
        </p:spPr>
        <p:txBody>
          <a:bodyPr wrap="square">
            <a:spAutoFit/>
          </a:bodyPr>
          <a:lstStyle/>
          <a:p>
            <a:r>
              <a:rPr lang="en-US" sz="1400" dirty="0">
                <a:latin typeface="Consolas" panose="020B0609020204030204" pitchFamily="49" charset="0"/>
              </a:rPr>
              <a:t>HTTP/1.1 403 Forbidden</a:t>
            </a:r>
          </a:p>
          <a:p>
            <a:r>
              <a:rPr lang="en-US" sz="1400" dirty="0">
                <a:latin typeface="Consolas" panose="020B0609020204030204" pitchFamily="49" charset="0"/>
              </a:rPr>
              <a:t>Cache-Control: private</a:t>
            </a:r>
          </a:p>
          <a:p>
            <a:r>
              <a:rPr lang="en-US" sz="1400" dirty="0">
                <a:latin typeface="Consolas" panose="020B0609020204030204" pitchFamily="49" charset="0"/>
              </a:rPr>
              <a:t>Transfer-Encoding: chunked</a:t>
            </a:r>
          </a:p>
          <a:p>
            <a:r>
              <a:rPr lang="en-US" sz="1400" dirty="0">
                <a:latin typeface="Consolas" panose="020B0609020204030204" pitchFamily="49" charset="0"/>
              </a:rPr>
              <a:t>Content-Type: application/</a:t>
            </a:r>
            <a:r>
              <a:rPr lang="en-US" sz="1400" dirty="0" err="1">
                <a:latin typeface="Consolas" panose="020B0609020204030204" pitchFamily="49" charset="0"/>
              </a:rPr>
              <a:t>json</a:t>
            </a:r>
            <a:endParaRPr lang="en-US" sz="1400" dirty="0">
              <a:latin typeface="Consolas" panose="020B0609020204030204" pitchFamily="49" charset="0"/>
            </a:endParaRPr>
          </a:p>
          <a:p>
            <a:r>
              <a:rPr lang="en-US" sz="1400" dirty="0">
                <a:latin typeface="Consolas" panose="020B0609020204030204" pitchFamily="49" charset="0"/>
              </a:rPr>
              <a:t>request-id: e2881ae0-1790-4387-b49a-a4231b4c295d</a:t>
            </a:r>
          </a:p>
          <a:p>
            <a:r>
              <a:rPr lang="en-US" sz="1400" dirty="0">
                <a:latin typeface="Consolas" panose="020B0609020204030204" pitchFamily="49" charset="0"/>
              </a:rPr>
              <a:t>client-request-id: e2881ae0-1790-4387-b49a-a4231b4c295d</a:t>
            </a:r>
          </a:p>
          <a:p>
            <a:r>
              <a:rPr lang="en-US" sz="1400" dirty="0">
                <a:latin typeface="Consolas" panose="020B0609020204030204" pitchFamily="49" charset="0"/>
              </a:rPr>
              <a:t>Duration: 70.1988</a:t>
            </a:r>
          </a:p>
          <a:p>
            <a:r>
              <a:rPr lang="en-US" sz="1400" dirty="0">
                <a:latin typeface="Consolas" panose="020B0609020204030204" pitchFamily="49" charset="0"/>
              </a:rPr>
              <a:t>Date: Mon, 26 Jul 2017 12:02:18 GMT</a:t>
            </a:r>
          </a:p>
          <a:p>
            <a:endParaRPr lang="en-US" sz="1400" dirty="0">
              <a:latin typeface="Consolas" panose="020B0609020204030204" pitchFamily="49" charset="0"/>
            </a:endParaRPr>
          </a:p>
          <a:p>
            <a:r>
              <a:rPr lang="en-US" sz="1400" dirty="0">
                <a:latin typeface="Consolas" panose="020B0609020204030204" pitchFamily="49" charset="0"/>
              </a:rPr>
              <a:t>{</a:t>
            </a:r>
          </a:p>
          <a:p>
            <a:r>
              <a:rPr lang="en-US" sz="1400" dirty="0">
                <a:latin typeface="Consolas" panose="020B0609020204030204" pitchFamily="49" charset="0"/>
              </a:rPr>
              <a:t>  "error": {</a:t>
            </a:r>
          </a:p>
          <a:p>
            <a:r>
              <a:rPr lang="en-US" sz="1400" dirty="0">
                <a:latin typeface="Consolas" panose="020B0609020204030204" pitchFamily="49" charset="0"/>
              </a:rPr>
              <a:t>    "code": "</a:t>
            </a:r>
            <a:r>
              <a:rPr lang="en-US" sz="1400" dirty="0" err="1">
                <a:latin typeface="Consolas" panose="020B0609020204030204" pitchFamily="49" charset="0"/>
              </a:rPr>
              <a:t>Authorization_RequestDenied</a:t>
            </a:r>
            <a:r>
              <a:rPr lang="en-US" sz="1400" dirty="0">
                <a:latin typeface="Consolas" panose="020B0609020204030204" pitchFamily="49" charset="0"/>
              </a:rPr>
              <a:t>",</a:t>
            </a:r>
          </a:p>
          <a:p>
            <a:r>
              <a:rPr lang="en-US" sz="1400" dirty="0">
                <a:latin typeface="Consolas" panose="020B0609020204030204" pitchFamily="49" charset="0"/>
              </a:rPr>
              <a:t>    "message": "Insufficient privileges to complete the operation.",</a:t>
            </a:r>
          </a:p>
          <a:p>
            <a:r>
              <a:rPr lang="en-US" sz="1400" dirty="0">
                <a:latin typeface="Consolas" panose="020B0609020204030204" pitchFamily="49" charset="0"/>
              </a:rPr>
              <a:t>    "</a:t>
            </a:r>
            <a:r>
              <a:rPr lang="en-US" sz="1400" dirty="0" err="1">
                <a:latin typeface="Consolas" panose="020B0609020204030204" pitchFamily="49" charset="0"/>
              </a:rPr>
              <a:t>innerError</a:t>
            </a:r>
            <a:r>
              <a:rPr lang="en-US" sz="1400" dirty="0">
                <a:latin typeface="Consolas" panose="020B0609020204030204" pitchFamily="49" charset="0"/>
              </a:rPr>
              <a:t>": {</a:t>
            </a:r>
          </a:p>
          <a:p>
            <a:r>
              <a:rPr lang="en-US" sz="1400" dirty="0">
                <a:latin typeface="Consolas" panose="020B0609020204030204" pitchFamily="49" charset="0"/>
              </a:rPr>
              <a:t>      "request-id": "e2881ae0-1790-4387-b49a-a4231b4c295d",</a:t>
            </a:r>
          </a:p>
          <a:p>
            <a:r>
              <a:rPr lang="en-US" sz="1400" dirty="0">
                <a:latin typeface="Consolas" panose="020B0609020204030204" pitchFamily="49" charset="0"/>
              </a:rPr>
              <a:t>      "date": "2017-07-26T12:02:18"</a:t>
            </a:r>
          </a:p>
          <a:p>
            <a:r>
              <a:rPr lang="en-US" sz="1400" dirty="0">
                <a:latin typeface="Consolas" panose="020B0609020204030204" pitchFamily="49" charset="0"/>
              </a:rPr>
              <a:t>    }</a:t>
            </a:r>
          </a:p>
          <a:p>
            <a:r>
              <a:rPr lang="en-US" sz="1400" dirty="0">
                <a:latin typeface="Consolas" panose="020B0609020204030204" pitchFamily="49" charset="0"/>
              </a:rPr>
              <a:t>  }</a:t>
            </a:r>
          </a:p>
          <a:p>
            <a:r>
              <a:rPr lang="en-US" sz="1400" dirty="0">
                <a:latin typeface="Consolas" panose="020B0609020204030204" pitchFamily="49" charset="0"/>
              </a:rPr>
              <a:t>}</a:t>
            </a:r>
          </a:p>
        </p:txBody>
      </p:sp>
    </p:spTree>
    <p:extLst>
      <p:ext uri="{BB962C8B-B14F-4D97-AF65-F5344CB8AC3E}">
        <p14:creationId xmlns:p14="http://schemas.microsoft.com/office/powerpoint/2010/main" val="156934443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FD28F39-BF23-4C1F-8671-4E3D2880C6E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682413" y="1309719"/>
            <a:ext cx="9071649" cy="5684806"/>
          </a:xfrm>
          <a:prstGeom prst="rect">
            <a:avLst/>
          </a:prstGeom>
        </p:spPr>
      </p:pic>
      <p:sp>
        <p:nvSpPr>
          <p:cNvPr id="5" name="Title 4">
            <a:extLst>
              <a:ext uri="{FF2B5EF4-FFF2-40B4-BE49-F238E27FC236}">
                <a16:creationId xmlns:a16="http://schemas.microsoft.com/office/drawing/2014/main" id="{A1CD9223-2ADA-4F63-9794-436074A6FC71}"/>
              </a:ext>
            </a:extLst>
          </p:cNvPr>
          <p:cNvSpPr>
            <a:spLocks noGrp="1"/>
          </p:cNvSpPr>
          <p:nvPr>
            <p:ph type="title"/>
          </p:nvPr>
        </p:nvSpPr>
        <p:spPr/>
        <p:txBody>
          <a:bodyPr/>
          <a:lstStyle/>
          <a:p>
            <a:r>
              <a:rPr lang="en-US" dirty="0"/>
              <a:t>Example Microsoft Graph permissions</a:t>
            </a:r>
          </a:p>
        </p:txBody>
      </p:sp>
      <p:pic>
        <p:nvPicPr>
          <p:cNvPr id="86" name="Picture 85">
            <a:extLst>
              <a:ext uri="{FF2B5EF4-FFF2-40B4-BE49-F238E27FC236}">
                <a16:creationId xmlns:a16="http://schemas.microsoft.com/office/drawing/2014/main" id="{17A1F3FB-E100-4C4B-A966-D347C957887E}"/>
              </a:ext>
            </a:extLst>
          </p:cNvPr>
          <p:cNvPicPr>
            <a:picLocks noChangeAspect="1"/>
          </p:cNvPicPr>
          <p:nvPr/>
        </p:nvPicPr>
        <p:blipFill>
          <a:blip r:embed="rId4"/>
          <a:stretch>
            <a:fillRect/>
          </a:stretch>
        </p:blipFill>
        <p:spPr>
          <a:xfrm>
            <a:off x="2038937" y="1820055"/>
            <a:ext cx="8181508" cy="3596404"/>
          </a:xfrm>
          <a:prstGeom prst="rect">
            <a:avLst/>
          </a:prstGeom>
          <a:ln>
            <a:noFill/>
          </a:ln>
        </p:spPr>
      </p:pic>
      <p:pic>
        <p:nvPicPr>
          <p:cNvPr id="85" name="Picture 84">
            <a:extLst>
              <a:ext uri="{FF2B5EF4-FFF2-40B4-BE49-F238E27FC236}">
                <a16:creationId xmlns:a16="http://schemas.microsoft.com/office/drawing/2014/main" id="{5B8747D3-3EC8-442A-A931-068B88856A50}"/>
              </a:ext>
            </a:extLst>
          </p:cNvPr>
          <p:cNvPicPr>
            <a:picLocks noChangeAspect="1"/>
          </p:cNvPicPr>
          <p:nvPr/>
        </p:nvPicPr>
        <p:blipFill>
          <a:blip r:embed="rId5"/>
          <a:stretch>
            <a:fillRect/>
          </a:stretch>
        </p:blipFill>
        <p:spPr>
          <a:xfrm>
            <a:off x="6905953" y="2786716"/>
            <a:ext cx="4999773" cy="3140079"/>
          </a:xfrm>
          <a:prstGeom prst="rect">
            <a:avLst/>
          </a:prstGeom>
          <a:ln>
            <a:solidFill>
              <a:schemeClr val="bg1">
                <a:lumMod val="90000"/>
              </a:schemeClr>
            </a:solidFill>
          </a:ln>
        </p:spPr>
      </p:pic>
    </p:spTree>
    <p:extLst>
      <p:ext uri="{BB962C8B-B14F-4D97-AF65-F5344CB8AC3E}">
        <p14:creationId xmlns:p14="http://schemas.microsoft.com/office/powerpoint/2010/main" val="1371067178"/>
      </p:ext>
    </p:extLst>
  </p:cSld>
  <p:clrMapOvr>
    <a:masterClrMapping/>
  </p:clrMapOvr>
  <p:transition>
    <p:fade/>
  </p:transition>
</p:sld>
</file>

<file path=ppt/theme/theme1.xml><?xml version="1.0" encoding="utf-8"?>
<a:theme xmlns:a="http://schemas.openxmlformats.org/drawingml/2006/main" name="2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templates</Template>
  <TotalTime>0</TotalTime>
  <Words>1680</Words>
  <Application>Microsoft Office PowerPoint</Application>
  <PresentationFormat>Custom</PresentationFormat>
  <Paragraphs>197</Paragraphs>
  <Slides>16</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Consolas</vt:lpstr>
      <vt:lpstr>Segoe UI</vt:lpstr>
      <vt:lpstr>Segoe UI Light</vt:lpstr>
      <vt:lpstr>Segoe UI Semibold</vt:lpstr>
      <vt:lpstr>Wingdings</vt:lpstr>
      <vt:lpstr>2_Office 365 PPT Template - 2017</vt:lpstr>
      <vt:lpstr>Authenticate and  connect with  Microsoft Graph</vt:lpstr>
      <vt:lpstr>Scopes and consent in the v2.0 endpoint</vt:lpstr>
      <vt:lpstr>Scopes-and-permissions</vt:lpstr>
      <vt:lpstr>OpenID Connect scopes</vt:lpstr>
      <vt:lpstr>Delegated vs Application permissions</vt:lpstr>
      <vt:lpstr>Microsoft Graph permission names</vt:lpstr>
      <vt:lpstr>Requesting individual user consent</vt:lpstr>
      <vt:lpstr>Permission scope was not requested</vt:lpstr>
      <vt:lpstr>Example Microsoft Graph permissions</vt:lpstr>
      <vt:lpstr>User lacks permission for requested scope</vt:lpstr>
      <vt:lpstr>Requesting admin consent</vt:lpstr>
      <vt:lpstr>Dynamic consent</vt:lpstr>
      <vt:lpstr>Demo </vt:lpstr>
      <vt:lpstr>Summary</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2018-03-13T21:11:13Z</dcterms:modified>
</cp:coreProperties>
</file>

<file path=docProps/thumbnail.jpeg>
</file>